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81" r:id="rId10"/>
    <p:sldId id="264" r:id="rId11"/>
    <p:sldId id="282" r:id="rId12"/>
    <p:sldId id="265" r:id="rId13"/>
    <p:sldId id="271" r:id="rId14"/>
    <p:sldId id="267" r:id="rId15"/>
    <p:sldId id="268" r:id="rId16"/>
    <p:sldId id="269" r:id="rId17"/>
    <p:sldId id="283" r:id="rId18"/>
    <p:sldId id="270" r:id="rId19"/>
    <p:sldId id="272" r:id="rId20"/>
    <p:sldId id="273" r:id="rId21"/>
    <p:sldId id="274" r:id="rId22"/>
    <p:sldId id="275" r:id="rId23"/>
    <p:sldId id="284" r:id="rId24"/>
    <p:sldId id="276" r:id="rId25"/>
    <p:sldId id="277" r:id="rId26"/>
    <p:sldId id="279" r:id="rId27"/>
    <p:sldId id="285" r:id="rId28"/>
    <p:sldId id="280" r:id="rId29"/>
    <p:sldId id="286" r:id="rId30"/>
    <p:sldId id="287" r:id="rId31"/>
    <p:sldId id="288" r:id="rId32"/>
    <p:sldId id="289" r:id="rId33"/>
    <p:sldId id="290" r:id="rId34"/>
    <p:sldId id="291" r:id="rId35"/>
    <p:sldId id="292" r:id="rId36"/>
    <p:sldId id="293" r:id="rId37"/>
    <p:sldId id="296" r:id="rId38"/>
    <p:sldId id="295" r:id="rId39"/>
    <p:sldId id="297" r:id="rId40"/>
    <p:sldId id="298" r:id="rId4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3B162-E746-48A1-BD40-7C951603FB79}" v="2" dt="2022-04-15T03:24:47.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4/15/2022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2527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4/15/2022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667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4/15/2022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672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4/15/2022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693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4/15/2022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275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4/15/2022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7576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4/15/2022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509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4/15/2022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4/15/2022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080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4/15/2022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524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4/15/2022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9397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4/15/2022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29612272"/>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gsgd.co.uk/sandbox/jquery/easing" TargetMode="External"/><Relationship Id="rId5" Type="http://schemas.openxmlformats.org/officeDocument/2006/relationships/hyperlink" Target="https://jqueryvalidation.org/documentation" TargetMode="External"/><Relationship Id="rId4" Type="http://schemas.openxmlformats.org/officeDocument/2006/relationships/hyperlink" Target="https://www.w3school.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E56B586-E17D-411D-907D-C613FDE27DB7}"/>
              </a:ext>
            </a:extLst>
          </p:cNvPr>
          <p:cNvSpPr>
            <a:spLocks noGrp="1"/>
          </p:cNvSpPr>
          <p:nvPr>
            <p:ph type="ctrTitle"/>
          </p:nvPr>
        </p:nvSpPr>
        <p:spPr>
          <a:xfrm>
            <a:off x="838200" y="242455"/>
            <a:ext cx="5797883" cy="2667000"/>
          </a:xfrm>
        </p:spPr>
        <p:txBody>
          <a:bodyPr anchor="b">
            <a:normAutofit/>
          </a:bodyPr>
          <a:lstStyle/>
          <a:p>
            <a:pPr algn="l"/>
            <a:r>
              <a:rPr lang="en-US">
                <a:solidFill>
                  <a:schemeClr val="tx2"/>
                </a:solidFill>
                <a:latin typeface="Tahoma" panose="020B0604030504040204" pitchFamily="34" charset="0"/>
                <a:ea typeface="Tahoma" panose="020B0604030504040204" pitchFamily="34" charset="0"/>
                <a:cs typeface="Tahoma" panose="020B0604030504040204" pitchFamily="34" charset="0"/>
              </a:rPr>
              <a:t>Báo cáo đề tài hệ thống công nghệ Web – Nhóm 6</a:t>
            </a:r>
            <a:endParaRPr lang="vi-VN">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89F36422-9506-411B-8502-E889896369FB}"/>
              </a:ext>
            </a:extLst>
          </p:cNvPr>
          <p:cNvSpPr>
            <a:spLocks noGrp="1"/>
          </p:cNvSpPr>
          <p:nvPr>
            <p:ph type="subTitle" idx="1"/>
          </p:nvPr>
        </p:nvSpPr>
        <p:spPr>
          <a:xfrm>
            <a:off x="838200" y="3408788"/>
            <a:ext cx="5797882" cy="1785690"/>
          </a:xfrm>
        </p:spPr>
        <p:txBody>
          <a:bodyPr anchor="t">
            <a:normAutofit/>
          </a:bodyPr>
          <a:lstStyle/>
          <a:p>
            <a:pPr algn="l"/>
            <a:r>
              <a:rPr lang="en-US" sz="2200">
                <a:solidFill>
                  <a:schemeClr val="tx2"/>
                </a:solidFill>
                <a:latin typeface="Tahoma" panose="020B0604030504040204" pitchFamily="34" charset="0"/>
                <a:ea typeface="Tahoma" panose="020B0604030504040204" pitchFamily="34" charset="0"/>
                <a:cs typeface="Tahoma" panose="020B0604030504040204" pitchFamily="34" charset="0"/>
              </a:rPr>
              <a:t>Đề tài: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WEBSITE Kinh Doanh Sản Phẩm Mô Hình Trò Chơi Trẻ Em</a:t>
            </a:r>
            <a:endParaRPr lang="en-US" sz="2200">
              <a:solidFill>
                <a:schemeClr val="tx2"/>
              </a:solidFill>
              <a:latin typeface="Tahoma" panose="020B0604030504040204" pitchFamily="34" charset="0"/>
              <a:ea typeface="Tahoma" panose="020B0604030504040204" pitchFamily="34" charset="0"/>
              <a:cs typeface="Tahoma" panose="020B0604030504040204" pitchFamily="34" charset="0"/>
            </a:endParaRPr>
          </a:p>
          <a:p>
            <a:pPr algn="l"/>
            <a:r>
              <a:rPr lang="en-US" sz="2200">
                <a:solidFill>
                  <a:schemeClr val="tx2"/>
                </a:solidFill>
                <a:latin typeface="Tahoma" panose="020B0604030504040204" pitchFamily="34" charset="0"/>
                <a:ea typeface="Tahoma" panose="020B0604030504040204" pitchFamily="34" charset="0"/>
                <a:cs typeface="Tahoma" panose="020B0604030504040204" pitchFamily="34" charset="0"/>
              </a:rPr>
              <a:t>Giáo viên hướng dẫn: Đặng Văn Thuận</a:t>
            </a:r>
          </a:p>
          <a:p>
            <a:pPr algn="l"/>
            <a:r>
              <a:rPr lang="en-US" sz="2200">
                <a:solidFill>
                  <a:schemeClr val="tx2"/>
                </a:solidFill>
                <a:latin typeface="Tahoma" panose="020B0604030504040204" pitchFamily="34" charset="0"/>
                <a:ea typeface="Tahoma" panose="020B0604030504040204" pitchFamily="34" charset="0"/>
                <a:cs typeface="Tahoma" panose="020B0604030504040204" pitchFamily="34" charset="0"/>
              </a:rPr>
              <a:t>Nhóm: 6</a:t>
            </a:r>
            <a:endParaRPr lang="vi-VN" sz="220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Hexagon network on a blue background">
            <a:extLst>
              <a:ext uri="{FF2B5EF4-FFF2-40B4-BE49-F238E27FC236}">
                <a16:creationId xmlns:a16="http://schemas.microsoft.com/office/drawing/2014/main" id="{4463A2D9-D0A4-B0C3-A163-FCC1FD254F77}"/>
              </a:ext>
            </a:extLst>
          </p:cNvPr>
          <p:cNvPicPr>
            <a:picLocks noChangeAspect="1"/>
          </p:cNvPicPr>
          <p:nvPr/>
        </p:nvPicPr>
        <p:blipFill rotWithShape="1">
          <a:blip r:embed="rId2"/>
          <a:srcRect l="2462" r="44541" b="-1"/>
          <a:stretch/>
        </p:blipFill>
        <p:spPr>
          <a:xfrm>
            <a:off x="7162800" y="10"/>
            <a:ext cx="5029200" cy="5693802"/>
          </a:xfrm>
          <a:prstGeom prst="rect">
            <a:avLst/>
          </a:prstGeom>
        </p:spPr>
      </p:pic>
      <p:sp>
        <p:nvSpPr>
          <p:cNvPr id="13"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184342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C04D9-AE9F-4337-AA2B-734AA4C07F0C}"/>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đăng nhập</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93A7AFCA-B32F-49D1-B3C5-0CE413022974}"/>
              </a:ext>
            </a:extLst>
          </p:cNvPr>
          <p:cNvPicPr>
            <a:picLocks noGrp="1" noChangeAspect="1"/>
          </p:cNvPicPr>
          <p:nvPr>
            <p:ph idx="1"/>
          </p:nvPr>
        </p:nvPicPr>
        <p:blipFill>
          <a:blip r:embed="rId2"/>
          <a:stretch>
            <a:fillRect/>
          </a:stretch>
        </p:blipFill>
        <p:spPr>
          <a:xfrm>
            <a:off x="1048622" y="2313747"/>
            <a:ext cx="8945223" cy="2448267"/>
          </a:xfrm>
        </p:spPr>
      </p:pic>
    </p:spTree>
    <p:extLst>
      <p:ext uri="{BB962C8B-B14F-4D97-AF65-F5344CB8AC3E}">
        <p14:creationId xmlns:p14="http://schemas.microsoft.com/office/powerpoint/2010/main" val="798182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35D2623-A104-48A7-A052-6209292A0EEC}"/>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Sản phẩm</a:t>
            </a:r>
          </a:p>
        </p:txBody>
      </p:sp>
      <p:pic>
        <p:nvPicPr>
          <p:cNvPr id="4" name="Content Placeholder 3">
            <a:extLst>
              <a:ext uri="{FF2B5EF4-FFF2-40B4-BE49-F238E27FC236}">
                <a16:creationId xmlns:a16="http://schemas.microsoft.com/office/drawing/2014/main" id="{926A4C24-146C-4073-9414-CA672241C513}"/>
              </a:ext>
            </a:extLst>
          </p:cNvPr>
          <p:cNvPicPr>
            <a:picLocks noGrp="1" noChangeAspect="1"/>
          </p:cNvPicPr>
          <p:nvPr>
            <p:ph idx="1"/>
          </p:nvPr>
        </p:nvPicPr>
        <p:blipFill>
          <a:blip r:embed="rId3"/>
          <a:stretch>
            <a:fillRect/>
          </a:stretch>
        </p:blipFill>
        <p:spPr bwMode="auto">
          <a:xfrm>
            <a:off x="5186557" y="1165827"/>
            <a:ext cx="6402214" cy="3601244"/>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098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F7E6-B30B-490F-8CD5-5565444EAA5D}"/>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chủ</a:t>
            </a:r>
            <a:endParaRPr lang="vi-VN" sz="30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7A65C662-818B-4A0C-B427-69C4D1EE5487}"/>
              </a:ext>
            </a:extLst>
          </p:cNvPr>
          <p:cNvSpPr>
            <a:spLocks noGrp="1"/>
          </p:cNvSpPr>
          <p:nvPr>
            <p:ph idx="1"/>
          </p:nvPr>
        </p:nvSpPr>
        <p:spPr/>
        <p:txBody>
          <a:bodyPr/>
          <a:lstStyle/>
          <a:p>
            <a:r>
              <a:rPr lang="en-US"/>
              <a:t>Nav:</a:t>
            </a:r>
          </a:p>
          <a:p>
            <a:endParaRPr lang="vi-VN"/>
          </a:p>
        </p:txBody>
      </p:sp>
      <p:pic>
        <p:nvPicPr>
          <p:cNvPr id="5" name="Picture 4">
            <a:extLst>
              <a:ext uri="{FF2B5EF4-FFF2-40B4-BE49-F238E27FC236}">
                <a16:creationId xmlns:a16="http://schemas.microsoft.com/office/drawing/2014/main" id="{431493FE-0B55-45E0-91CA-4FCFD66BB834}"/>
              </a:ext>
            </a:extLst>
          </p:cNvPr>
          <p:cNvPicPr>
            <a:picLocks noChangeAspect="1"/>
          </p:cNvPicPr>
          <p:nvPr/>
        </p:nvPicPr>
        <p:blipFill>
          <a:blip r:embed="rId2"/>
          <a:stretch>
            <a:fillRect/>
          </a:stretch>
        </p:blipFill>
        <p:spPr>
          <a:xfrm>
            <a:off x="894624" y="2439443"/>
            <a:ext cx="7011419" cy="3833166"/>
          </a:xfrm>
          <a:prstGeom prst="rect">
            <a:avLst/>
          </a:prstGeom>
        </p:spPr>
      </p:pic>
    </p:spTree>
    <p:extLst>
      <p:ext uri="{BB962C8B-B14F-4D97-AF65-F5344CB8AC3E}">
        <p14:creationId xmlns:p14="http://schemas.microsoft.com/office/powerpoint/2010/main" val="10194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3163E9F1-6A33-4E23-A8EA-3FEB334C1527}"/>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Trang chủ</a:t>
            </a:r>
          </a:p>
        </p:txBody>
      </p:sp>
      <p:pic>
        <p:nvPicPr>
          <p:cNvPr id="4" name="Content Placeholder 3" descr="Line chart&#10;&#10;Description automatically generated">
            <a:extLst>
              <a:ext uri="{FF2B5EF4-FFF2-40B4-BE49-F238E27FC236}">
                <a16:creationId xmlns:a16="http://schemas.microsoft.com/office/drawing/2014/main" id="{0A63E764-A091-4357-8154-D0E87DED205E}"/>
              </a:ext>
            </a:extLst>
          </p:cNvPr>
          <p:cNvPicPr>
            <a:picLocks noGrp="1" noChangeAspect="1"/>
          </p:cNvPicPr>
          <p:nvPr>
            <p:ph idx="1"/>
          </p:nvPr>
        </p:nvPicPr>
        <p:blipFill>
          <a:blip r:embed="rId3"/>
          <a:stretch>
            <a:fillRect/>
          </a:stretch>
        </p:blipFill>
        <p:spPr>
          <a:xfrm>
            <a:off x="5447814" y="975986"/>
            <a:ext cx="6402214" cy="4529565"/>
          </a:xfrm>
          <a:prstGeom prst="rect">
            <a:avLst/>
          </a:prstGeom>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59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F7E6-B30B-490F-8CD5-5565444EAA5D}"/>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chủ</a:t>
            </a:r>
            <a:endParaRPr lang="vi-VN" sz="30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7A65C662-818B-4A0C-B427-69C4D1EE5487}"/>
              </a:ext>
            </a:extLst>
          </p:cNvPr>
          <p:cNvSpPr>
            <a:spLocks noGrp="1"/>
          </p:cNvSpPr>
          <p:nvPr>
            <p:ph idx="1"/>
          </p:nvPr>
        </p:nvSpPr>
        <p:spPr>
          <a:xfrm>
            <a:off x="838200" y="1331118"/>
            <a:ext cx="10515600" cy="4195763"/>
          </a:xfrm>
        </p:spPr>
        <p:txBody>
          <a:bodyPr/>
          <a:lstStyle/>
          <a:p>
            <a:r>
              <a:rPr lang="en-US"/>
              <a:t>Content:</a:t>
            </a:r>
          </a:p>
          <a:p>
            <a:endParaRPr lang="vi-VN"/>
          </a:p>
        </p:txBody>
      </p:sp>
      <p:pic>
        <p:nvPicPr>
          <p:cNvPr id="6" name="Picture 5">
            <a:extLst>
              <a:ext uri="{FF2B5EF4-FFF2-40B4-BE49-F238E27FC236}">
                <a16:creationId xmlns:a16="http://schemas.microsoft.com/office/drawing/2014/main" id="{542CEA9A-C3C1-49FE-990E-AE596B421264}"/>
              </a:ext>
            </a:extLst>
          </p:cNvPr>
          <p:cNvPicPr>
            <a:picLocks noChangeAspect="1"/>
          </p:cNvPicPr>
          <p:nvPr/>
        </p:nvPicPr>
        <p:blipFill>
          <a:blip r:embed="rId2"/>
          <a:stretch>
            <a:fillRect/>
          </a:stretch>
        </p:blipFill>
        <p:spPr>
          <a:xfrm>
            <a:off x="994954" y="1808888"/>
            <a:ext cx="9905767" cy="4918483"/>
          </a:xfrm>
          <a:prstGeom prst="rect">
            <a:avLst/>
          </a:prstGeom>
        </p:spPr>
      </p:pic>
    </p:spTree>
    <p:extLst>
      <p:ext uri="{BB962C8B-B14F-4D97-AF65-F5344CB8AC3E}">
        <p14:creationId xmlns:p14="http://schemas.microsoft.com/office/powerpoint/2010/main" val="420723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BBD5FF-247F-4217-BF7D-A7A677EDE5AF}"/>
              </a:ext>
            </a:extLst>
          </p:cNvPr>
          <p:cNvPicPr>
            <a:picLocks noChangeAspect="1"/>
          </p:cNvPicPr>
          <p:nvPr/>
        </p:nvPicPr>
        <p:blipFill>
          <a:blip r:embed="rId2"/>
          <a:stretch>
            <a:fillRect/>
          </a:stretch>
        </p:blipFill>
        <p:spPr>
          <a:xfrm>
            <a:off x="663747" y="875465"/>
            <a:ext cx="9897856" cy="5982535"/>
          </a:xfrm>
          <a:prstGeom prst="rect">
            <a:avLst/>
          </a:prstGeom>
        </p:spPr>
      </p:pic>
    </p:spTree>
    <p:extLst>
      <p:ext uri="{BB962C8B-B14F-4D97-AF65-F5344CB8AC3E}">
        <p14:creationId xmlns:p14="http://schemas.microsoft.com/office/powerpoint/2010/main" val="267494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CBA-4919-42BC-9318-7F07009EA6F1}"/>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chủ</a:t>
            </a:r>
            <a:endParaRPr lang="vi-VN" sz="30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E1CB61D-1E04-4A50-9A2D-2C32B5A0BE1D}"/>
              </a:ext>
            </a:extLst>
          </p:cNvPr>
          <p:cNvSpPr>
            <a:spLocks noGrp="1"/>
          </p:cNvSpPr>
          <p:nvPr>
            <p:ph idx="1"/>
          </p:nvPr>
        </p:nvSpPr>
        <p:spPr/>
        <p:txBody>
          <a:bodyPr/>
          <a:lstStyle/>
          <a:p>
            <a:r>
              <a:rPr lang="en-US"/>
              <a:t>Footer:</a:t>
            </a:r>
          </a:p>
          <a:p>
            <a:endParaRPr lang="vi-VN"/>
          </a:p>
        </p:txBody>
      </p:sp>
      <p:pic>
        <p:nvPicPr>
          <p:cNvPr id="5" name="Picture 4">
            <a:extLst>
              <a:ext uri="{FF2B5EF4-FFF2-40B4-BE49-F238E27FC236}">
                <a16:creationId xmlns:a16="http://schemas.microsoft.com/office/drawing/2014/main" id="{9CA381D1-F1C2-4CA6-BBF0-65F76C269BFA}"/>
              </a:ext>
            </a:extLst>
          </p:cNvPr>
          <p:cNvPicPr>
            <a:picLocks noChangeAspect="1"/>
          </p:cNvPicPr>
          <p:nvPr/>
        </p:nvPicPr>
        <p:blipFill>
          <a:blip r:embed="rId2"/>
          <a:stretch>
            <a:fillRect/>
          </a:stretch>
        </p:blipFill>
        <p:spPr>
          <a:xfrm>
            <a:off x="980728" y="2539771"/>
            <a:ext cx="7039868" cy="3863569"/>
          </a:xfrm>
          <a:prstGeom prst="rect">
            <a:avLst/>
          </a:prstGeom>
        </p:spPr>
      </p:pic>
    </p:spTree>
    <p:extLst>
      <p:ext uri="{BB962C8B-B14F-4D97-AF65-F5344CB8AC3E}">
        <p14:creationId xmlns:p14="http://schemas.microsoft.com/office/powerpoint/2010/main" val="127114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AAF7DD2-D179-4A34-8640-90D2E8A9DF2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Sản phẩm</a:t>
            </a:r>
          </a:p>
        </p:txBody>
      </p:sp>
      <p:pic>
        <p:nvPicPr>
          <p:cNvPr id="4" name="Content Placeholder 3" descr="Graphical user interface, website&#10;&#10;Description automatically generated">
            <a:extLst>
              <a:ext uri="{FF2B5EF4-FFF2-40B4-BE49-F238E27FC236}">
                <a16:creationId xmlns:a16="http://schemas.microsoft.com/office/drawing/2014/main" id="{1B4BE537-B910-4765-AB58-FB60CE474C77}"/>
              </a:ext>
            </a:extLst>
          </p:cNvPr>
          <p:cNvPicPr>
            <a:picLocks noGrp="1" noChangeAspect="1"/>
          </p:cNvPicPr>
          <p:nvPr>
            <p:ph idx="1"/>
          </p:nvPr>
        </p:nvPicPr>
        <p:blipFill>
          <a:blip r:embed="rId3"/>
          <a:stretch>
            <a:fillRect/>
          </a:stretch>
        </p:blipFill>
        <p:spPr bwMode="auto">
          <a:xfrm>
            <a:off x="5186557" y="1181832"/>
            <a:ext cx="6402214" cy="3569234"/>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221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9915AAF-A257-4A64-B055-80F4CAF04D06}"/>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Trang danh sách sản phẩm</a:t>
            </a:r>
          </a:p>
        </p:txBody>
      </p:sp>
      <p:pic>
        <p:nvPicPr>
          <p:cNvPr id="4" name="Picture 3">
            <a:extLst>
              <a:ext uri="{FF2B5EF4-FFF2-40B4-BE49-F238E27FC236}">
                <a16:creationId xmlns:a16="http://schemas.microsoft.com/office/drawing/2014/main" id="{E804188F-FB9E-4F21-850B-5F1595F3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86557" y="1093802"/>
            <a:ext cx="6402214" cy="3745294"/>
          </a:xfrm>
          <a:prstGeom prst="rect">
            <a:avLst/>
          </a:prstGeom>
          <a:noFill/>
        </p:spPr>
      </p:pic>
      <p:sp>
        <p:nvSpPr>
          <p:cNvPr id="22"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501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11C-8F30-4E0D-8BBC-814EAD738C6A}"/>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Danh sách sản phẩm</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82857FAA-F8DC-40DD-A84B-88E8CE411979}"/>
              </a:ext>
            </a:extLst>
          </p:cNvPr>
          <p:cNvPicPr>
            <a:picLocks noGrp="1" noChangeAspect="1"/>
          </p:cNvPicPr>
          <p:nvPr>
            <p:ph idx="1"/>
          </p:nvPr>
        </p:nvPicPr>
        <p:blipFill>
          <a:blip r:embed="rId2"/>
          <a:stretch>
            <a:fillRect/>
          </a:stretch>
        </p:blipFill>
        <p:spPr>
          <a:xfrm>
            <a:off x="2161150" y="1949450"/>
            <a:ext cx="7869700" cy="4195763"/>
          </a:xfrm>
        </p:spPr>
      </p:pic>
    </p:spTree>
    <p:extLst>
      <p:ext uri="{BB962C8B-B14F-4D97-AF65-F5344CB8AC3E}">
        <p14:creationId xmlns:p14="http://schemas.microsoft.com/office/powerpoint/2010/main" val="415276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96D3-C328-40B4-B154-5FAD472AB2D4}"/>
              </a:ext>
            </a:extLst>
          </p:cNvPr>
          <p:cNvSpPr>
            <a:spLocks noGrp="1"/>
          </p:cNvSpPr>
          <p:nvPr>
            <p:ph type="title"/>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Chương 1: Giới thiệu đề tài</a:t>
            </a:r>
            <a:endParaRPr lang="vi-VN">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23A649F-C992-4840-9719-1877BA9E9415}"/>
              </a:ext>
            </a:extLst>
          </p:cNvPr>
          <p:cNvSpPr>
            <a:spLocks noGrp="1"/>
          </p:cNvSpPr>
          <p:nvPr>
            <p:ph idx="1"/>
          </p:nvPr>
        </p:nvSpPr>
        <p:spPr/>
        <p:txBody>
          <a:bodyPr>
            <a:normAutofit/>
          </a:bodyPr>
          <a:lstStyle/>
          <a:p>
            <a:r>
              <a:rPr lang="en-US"/>
              <a:t>1.1 Mục đích:</a:t>
            </a:r>
          </a:p>
          <a:p>
            <a:r>
              <a:rPr lang="en-US" sz="1800">
                <a:effectLst/>
                <a:latin typeface="Tahoma" panose="020B0604030504040204" pitchFamily="34" charset="0"/>
                <a:ea typeface="Tahoma" panose="020B0604030504040204" pitchFamily="34" charset="0"/>
                <a:cs typeface="Tahoma" panose="020B0604030504040204" pitchFamily="34" charset="0"/>
              </a:rPr>
              <a:t>Website kinh doanh sản phẩm mô hình đồ chơi cho trẻ em do nhu cầu thực tế trẻ em ngày nay nên hạn chế sử dụng các thiết bị thông minh như: máy tính, smartphone vì có tính chất gây nghiện cao và sẽ hạn chế sự phát triển về mọi mặt do sử dụng các thiết bị kỹ thuật số không có quy tắc và các nền tảng mạng xã hội mang tính "Open" có thể làm trẻ em tò mò và ảnh hưởng tiêu cực đến tinh thần cũng như nhận thức của trẻ em.</a:t>
            </a:r>
            <a:endParaRPr lang="vi-VN" sz="1800">
              <a:effectLst/>
              <a:latin typeface="Tahoma" panose="020B0604030504040204" pitchFamily="34" charset="0"/>
              <a:ea typeface="Tahoma" panose="020B0604030504040204" pitchFamily="34" charset="0"/>
              <a:cs typeface="Tahoma" panose="020B0604030504040204" pitchFamily="34" charset="0"/>
            </a:endParaRPr>
          </a:p>
          <a:p>
            <a:endParaRPr lang="vi-VN"/>
          </a:p>
        </p:txBody>
      </p:sp>
    </p:spTree>
    <p:extLst>
      <p:ext uri="{BB962C8B-B14F-4D97-AF65-F5344CB8AC3E}">
        <p14:creationId xmlns:p14="http://schemas.microsoft.com/office/powerpoint/2010/main" val="2604593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11C-8F30-4E0D-8BBC-814EAD738C6A}"/>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Danh sách sản phẩm</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F948B0D-0BE0-42F9-8FDD-35028C439FC4}"/>
              </a:ext>
            </a:extLst>
          </p:cNvPr>
          <p:cNvPicPr>
            <a:picLocks noChangeAspect="1"/>
          </p:cNvPicPr>
          <p:nvPr/>
        </p:nvPicPr>
        <p:blipFill>
          <a:blip r:embed="rId2"/>
          <a:stretch>
            <a:fillRect/>
          </a:stretch>
        </p:blipFill>
        <p:spPr>
          <a:xfrm>
            <a:off x="1918986" y="1438195"/>
            <a:ext cx="7264204" cy="5224994"/>
          </a:xfrm>
          <a:prstGeom prst="rect">
            <a:avLst/>
          </a:prstGeom>
        </p:spPr>
      </p:pic>
    </p:spTree>
    <p:extLst>
      <p:ext uri="{BB962C8B-B14F-4D97-AF65-F5344CB8AC3E}">
        <p14:creationId xmlns:p14="http://schemas.microsoft.com/office/powerpoint/2010/main" val="1602098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FA35-CA13-4326-A8E6-CFF8EDD52F70}"/>
              </a:ext>
            </a:extLst>
          </p:cNvPr>
          <p:cNvSpPr>
            <a:spLocks noGrp="1"/>
          </p:cNvSpPr>
          <p:nvPr>
            <p:ph type="title"/>
          </p:nvPr>
        </p:nvSpPr>
        <p:spPr/>
        <p:txBody>
          <a:bodyPr>
            <a:normAutofit/>
          </a:bodyPr>
          <a:lstStyle/>
          <a:p>
            <a:r>
              <a:rPr lang="en-US" sz="3000"/>
              <a:t>Danh sách sản phẩm</a:t>
            </a:r>
            <a:endParaRPr lang="vi-VN" sz="3000"/>
          </a:p>
        </p:txBody>
      </p:sp>
      <p:pic>
        <p:nvPicPr>
          <p:cNvPr id="5" name="Content Placeholder 4">
            <a:extLst>
              <a:ext uri="{FF2B5EF4-FFF2-40B4-BE49-F238E27FC236}">
                <a16:creationId xmlns:a16="http://schemas.microsoft.com/office/drawing/2014/main" id="{88BA37F1-882D-40E9-BC9B-9D996D2A3B96}"/>
              </a:ext>
            </a:extLst>
          </p:cNvPr>
          <p:cNvPicPr>
            <a:picLocks noGrp="1" noChangeAspect="1"/>
          </p:cNvPicPr>
          <p:nvPr>
            <p:ph idx="1"/>
          </p:nvPr>
        </p:nvPicPr>
        <p:blipFill>
          <a:blip r:embed="rId2"/>
          <a:stretch>
            <a:fillRect/>
          </a:stretch>
        </p:blipFill>
        <p:spPr>
          <a:xfrm>
            <a:off x="3191716" y="1949450"/>
            <a:ext cx="5808567" cy="4195763"/>
          </a:xfrm>
        </p:spPr>
      </p:pic>
    </p:spTree>
    <p:extLst>
      <p:ext uri="{BB962C8B-B14F-4D97-AF65-F5344CB8AC3E}">
        <p14:creationId xmlns:p14="http://schemas.microsoft.com/office/powerpoint/2010/main" val="578488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FA35-CA13-4326-A8E6-CFF8EDD52F70}"/>
              </a:ext>
            </a:extLst>
          </p:cNvPr>
          <p:cNvSpPr>
            <a:spLocks noGrp="1"/>
          </p:cNvSpPr>
          <p:nvPr>
            <p:ph type="title"/>
          </p:nvPr>
        </p:nvSpPr>
        <p:spPr/>
        <p:txBody>
          <a:bodyPr>
            <a:normAutofit/>
          </a:bodyPr>
          <a:lstStyle/>
          <a:p>
            <a:r>
              <a:rPr lang="en-US" sz="3000"/>
              <a:t>Danh sách sản phẩm</a:t>
            </a:r>
            <a:endParaRPr lang="vi-VN" sz="3000"/>
          </a:p>
        </p:txBody>
      </p:sp>
      <p:pic>
        <p:nvPicPr>
          <p:cNvPr id="7" name="Picture 6">
            <a:extLst>
              <a:ext uri="{FF2B5EF4-FFF2-40B4-BE49-F238E27FC236}">
                <a16:creationId xmlns:a16="http://schemas.microsoft.com/office/drawing/2014/main" id="{2880BF9E-B651-483C-8B9F-34DB9FE271B3}"/>
              </a:ext>
            </a:extLst>
          </p:cNvPr>
          <p:cNvPicPr>
            <a:picLocks noChangeAspect="1"/>
          </p:cNvPicPr>
          <p:nvPr/>
        </p:nvPicPr>
        <p:blipFill>
          <a:blip r:embed="rId2"/>
          <a:stretch>
            <a:fillRect/>
          </a:stretch>
        </p:blipFill>
        <p:spPr>
          <a:xfrm>
            <a:off x="1175651" y="2200979"/>
            <a:ext cx="9840698" cy="3553321"/>
          </a:xfrm>
          <a:prstGeom prst="rect">
            <a:avLst/>
          </a:prstGeom>
        </p:spPr>
      </p:pic>
    </p:spTree>
    <p:extLst>
      <p:ext uri="{BB962C8B-B14F-4D97-AF65-F5344CB8AC3E}">
        <p14:creationId xmlns:p14="http://schemas.microsoft.com/office/powerpoint/2010/main" val="989422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F833182-643E-434B-AD44-F1E86755A327}"/>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Sản phẩm</a:t>
            </a:r>
          </a:p>
        </p:txBody>
      </p:sp>
      <p:pic>
        <p:nvPicPr>
          <p:cNvPr id="5" name="Content Placeholder 4">
            <a:extLst>
              <a:ext uri="{FF2B5EF4-FFF2-40B4-BE49-F238E27FC236}">
                <a16:creationId xmlns:a16="http://schemas.microsoft.com/office/drawing/2014/main" id="{460F9FEB-9985-48B2-BD77-6563F17A88DC}"/>
              </a:ext>
            </a:extLst>
          </p:cNvPr>
          <p:cNvPicPr>
            <a:picLocks noGrp="1" noChangeAspect="1"/>
          </p:cNvPicPr>
          <p:nvPr>
            <p:ph idx="1"/>
          </p:nvPr>
        </p:nvPicPr>
        <p:blipFill>
          <a:blip r:embed="rId3"/>
          <a:stretch>
            <a:fillRect/>
          </a:stretch>
        </p:blipFill>
        <p:spPr>
          <a:xfrm>
            <a:off x="5186557" y="1309876"/>
            <a:ext cx="6402214" cy="3313145"/>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8379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3406D0A1-C575-434E-8E0F-279E7E3ADBC6}"/>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Trang hỗ trợ</a:t>
            </a:r>
          </a:p>
        </p:txBody>
      </p:sp>
      <p:pic>
        <p:nvPicPr>
          <p:cNvPr id="4" name="Content Placeholder 3" descr="Chart&#10;&#10;Description automatically generated">
            <a:extLst>
              <a:ext uri="{FF2B5EF4-FFF2-40B4-BE49-F238E27FC236}">
                <a16:creationId xmlns:a16="http://schemas.microsoft.com/office/drawing/2014/main" id="{6795D03E-1F08-4300-9089-D8552CA834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6557" y="917741"/>
            <a:ext cx="6402214" cy="4097416"/>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4694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3161-9393-4328-AC76-48F44D8BC418}"/>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hỗ trợ</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E767F7BF-0DB8-4B1E-B2B6-347F441B332B}"/>
              </a:ext>
            </a:extLst>
          </p:cNvPr>
          <p:cNvPicPr>
            <a:picLocks noGrp="1" noChangeAspect="1"/>
          </p:cNvPicPr>
          <p:nvPr>
            <p:ph idx="1"/>
          </p:nvPr>
        </p:nvPicPr>
        <p:blipFill>
          <a:blip r:embed="rId2"/>
          <a:stretch>
            <a:fillRect/>
          </a:stretch>
        </p:blipFill>
        <p:spPr>
          <a:xfrm>
            <a:off x="2901030" y="1949450"/>
            <a:ext cx="6389940" cy="4195763"/>
          </a:xfrm>
        </p:spPr>
      </p:pic>
    </p:spTree>
    <p:extLst>
      <p:ext uri="{BB962C8B-B14F-4D97-AF65-F5344CB8AC3E}">
        <p14:creationId xmlns:p14="http://schemas.microsoft.com/office/powerpoint/2010/main" val="413269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3161-9393-4328-AC76-48F44D8BC418}"/>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hỗ trợ</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9" name="Content Placeholder 8">
            <a:extLst>
              <a:ext uri="{FF2B5EF4-FFF2-40B4-BE49-F238E27FC236}">
                <a16:creationId xmlns:a16="http://schemas.microsoft.com/office/drawing/2014/main" id="{DE43CC8B-2811-4C23-A18E-B17E3896F816}"/>
              </a:ext>
            </a:extLst>
          </p:cNvPr>
          <p:cNvPicPr>
            <a:picLocks noGrp="1" noChangeAspect="1"/>
          </p:cNvPicPr>
          <p:nvPr>
            <p:ph idx="1"/>
          </p:nvPr>
        </p:nvPicPr>
        <p:blipFill>
          <a:blip r:embed="rId2"/>
          <a:stretch>
            <a:fillRect/>
          </a:stretch>
        </p:blipFill>
        <p:spPr>
          <a:xfrm>
            <a:off x="3672264" y="1949450"/>
            <a:ext cx="4847471" cy="4195763"/>
          </a:xfrm>
        </p:spPr>
      </p:pic>
      <p:pic>
        <p:nvPicPr>
          <p:cNvPr id="7" name="Picture 6">
            <a:extLst>
              <a:ext uri="{FF2B5EF4-FFF2-40B4-BE49-F238E27FC236}">
                <a16:creationId xmlns:a16="http://schemas.microsoft.com/office/drawing/2014/main" id="{C11BF751-64E6-49EF-862F-E994A7701F79}"/>
              </a:ext>
            </a:extLst>
          </p:cNvPr>
          <p:cNvPicPr>
            <a:picLocks noChangeAspect="1"/>
          </p:cNvPicPr>
          <p:nvPr/>
        </p:nvPicPr>
        <p:blipFill>
          <a:blip r:embed="rId2"/>
          <a:stretch>
            <a:fillRect/>
          </a:stretch>
        </p:blipFill>
        <p:spPr>
          <a:xfrm>
            <a:off x="2989923" y="1691323"/>
            <a:ext cx="5657689" cy="4897053"/>
          </a:xfrm>
          <a:prstGeom prst="rect">
            <a:avLst/>
          </a:prstGeom>
        </p:spPr>
      </p:pic>
    </p:spTree>
    <p:extLst>
      <p:ext uri="{BB962C8B-B14F-4D97-AF65-F5344CB8AC3E}">
        <p14:creationId xmlns:p14="http://schemas.microsoft.com/office/powerpoint/2010/main" val="3518009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770B49E-373F-4A6D-866F-3C560665AC97}"/>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Sản phẩm</a:t>
            </a:r>
          </a:p>
        </p:txBody>
      </p:sp>
      <p:pic>
        <p:nvPicPr>
          <p:cNvPr id="5" name="Content Placeholder 4" descr="Graphical user interface, text, application&#10;&#10;Description automatically generated">
            <a:extLst>
              <a:ext uri="{FF2B5EF4-FFF2-40B4-BE49-F238E27FC236}">
                <a16:creationId xmlns:a16="http://schemas.microsoft.com/office/drawing/2014/main" id="{6BFC195D-3C71-4742-B7A2-F6C6713B3CC8}"/>
              </a:ext>
            </a:extLst>
          </p:cNvPr>
          <p:cNvPicPr>
            <a:picLocks noGrp="1" noChangeAspect="1"/>
          </p:cNvPicPr>
          <p:nvPr>
            <p:ph idx="1"/>
          </p:nvPr>
        </p:nvPicPr>
        <p:blipFill>
          <a:blip r:embed="rId3"/>
          <a:stretch>
            <a:fillRect/>
          </a:stretch>
        </p:blipFill>
        <p:spPr>
          <a:xfrm>
            <a:off x="5186557" y="1533954"/>
            <a:ext cx="6402214" cy="2864990"/>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539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CE0C1C0-E55D-438D-88F7-D5A7DA353A76}"/>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Trang blog</a:t>
            </a:r>
          </a:p>
        </p:txBody>
      </p:sp>
      <p:pic>
        <p:nvPicPr>
          <p:cNvPr id="4" name="Content Placeholder 3" descr="Graphical user interface&#10;&#10;Description automatically generated with low confidence">
            <a:extLst>
              <a:ext uri="{FF2B5EF4-FFF2-40B4-BE49-F238E27FC236}">
                <a16:creationId xmlns:a16="http://schemas.microsoft.com/office/drawing/2014/main" id="{0D611289-4B58-4C30-B1B9-2ECFC1B57A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6557" y="1125812"/>
            <a:ext cx="6402214" cy="3681273"/>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105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C13E-2462-4DA3-A5B3-14EAB611A74D}"/>
              </a:ext>
            </a:extLst>
          </p:cNvPr>
          <p:cNvSpPr>
            <a:spLocks noGrp="1"/>
          </p:cNvSpPr>
          <p:nvPr>
            <p:ph type="title"/>
          </p:nvPr>
        </p:nvSpPr>
        <p:spPr/>
        <p:txBody>
          <a:bodyPr>
            <a:normAutofit/>
          </a:bodyPr>
          <a:lstStyle/>
          <a:p>
            <a:r>
              <a:rPr lang="en-US" sz="3000"/>
              <a:t>Trang blog</a:t>
            </a:r>
            <a:endParaRPr lang="vi-VN" sz="3000"/>
          </a:p>
        </p:txBody>
      </p:sp>
      <p:pic>
        <p:nvPicPr>
          <p:cNvPr id="5" name="Content Placeholder 4">
            <a:extLst>
              <a:ext uri="{FF2B5EF4-FFF2-40B4-BE49-F238E27FC236}">
                <a16:creationId xmlns:a16="http://schemas.microsoft.com/office/drawing/2014/main" id="{23B2B265-F645-48F3-83C2-D59FBC8B49A1}"/>
              </a:ext>
            </a:extLst>
          </p:cNvPr>
          <p:cNvPicPr>
            <a:picLocks noGrp="1" noChangeAspect="1"/>
          </p:cNvPicPr>
          <p:nvPr>
            <p:ph idx="1"/>
          </p:nvPr>
        </p:nvPicPr>
        <p:blipFill>
          <a:blip r:embed="rId2"/>
          <a:stretch>
            <a:fillRect/>
          </a:stretch>
        </p:blipFill>
        <p:spPr>
          <a:xfrm>
            <a:off x="2432980" y="1949450"/>
            <a:ext cx="7326040" cy="4195763"/>
          </a:xfrm>
        </p:spPr>
      </p:pic>
    </p:spTree>
    <p:extLst>
      <p:ext uri="{BB962C8B-B14F-4D97-AF65-F5344CB8AC3E}">
        <p14:creationId xmlns:p14="http://schemas.microsoft.com/office/powerpoint/2010/main" val="105873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E3337C-3DF6-4CD2-A7AA-31691AAC9CF6}"/>
              </a:ext>
            </a:extLst>
          </p:cNvPr>
          <p:cNvSpPr>
            <a:spLocks noGrp="1"/>
          </p:cNvSpPr>
          <p:nvPr>
            <p:ph idx="1"/>
          </p:nvPr>
        </p:nvSpPr>
        <p:spPr>
          <a:xfrm>
            <a:off x="629194" y="995862"/>
            <a:ext cx="10515600" cy="4195763"/>
          </a:xfrm>
        </p:spPr>
        <p:txBody>
          <a:bodyPr>
            <a:normAutofit fontScale="62500" lnSpcReduction="20000"/>
          </a:bodyPr>
          <a:lstStyle/>
          <a:p>
            <a:r>
              <a:rPr lang="en-US" sz="4500"/>
              <a:t>1.2: Chức năng</a:t>
            </a:r>
            <a:r>
              <a:rPr lang="en-US"/>
              <a:t>:</a:t>
            </a: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Chức năng đăng kí và đăng nhập.</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Giới thiệu mô hình trò chơi</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Thêm sản phẩm vào giỏ hàng</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Tìm kiếm sản phẩm</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Về chúng tôi</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Chi tiết sản phẩm</a:t>
            </a:r>
            <a:endParaRPr lang="vi-VN" sz="2800">
              <a:effectLst/>
              <a:latin typeface="Tahoma" panose="020B0604030504040204" pitchFamily="34" charset="0"/>
              <a:ea typeface="Tahoma" panose="020B0604030504040204" pitchFamily="34" charset="0"/>
              <a:cs typeface="Tahoma" panose="020B0604030504040204" pitchFamily="34" charset="0"/>
            </a:endParaRPr>
          </a:p>
          <a:p>
            <a:pPr>
              <a:lnSpc>
                <a:spcPct val="115000"/>
              </a:lnSpc>
              <a:spcAft>
                <a:spcPts val="1000"/>
              </a:spcAft>
            </a:pPr>
            <a:r>
              <a:rPr lang="en-US" sz="2800">
                <a:effectLst/>
                <a:latin typeface="Tahoma" panose="020B0604030504040204" pitchFamily="34" charset="0"/>
                <a:ea typeface="Tahoma" panose="020B0604030504040204" pitchFamily="34" charset="0"/>
                <a:cs typeface="Tahoma" panose="020B0604030504040204" pitchFamily="34" charset="0"/>
              </a:rPr>
              <a:t>+ Trang Blog</a:t>
            </a:r>
            <a:endParaRPr lang="vi-VN" sz="2800">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vi-VN"/>
          </a:p>
        </p:txBody>
      </p:sp>
    </p:spTree>
    <p:extLst>
      <p:ext uri="{BB962C8B-B14F-4D97-AF65-F5344CB8AC3E}">
        <p14:creationId xmlns:p14="http://schemas.microsoft.com/office/powerpoint/2010/main" val="2137095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45C8-9327-438D-A0C2-5E553FF335DD}"/>
              </a:ext>
            </a:extLst>
          </p:cNvPr>
          <p:cNvSpPr>
            <a:spLocks noGrp="1"/>
          </p:cNvSpPr>
          <p:nvPr>
            <p:ph type="title"/>
          </p:nvPr>
        </p:nvSpPr>
        <p:spPr/>
        <p:txBody>
          <a:bodyPr>
            <a:normAutofit/>
          </a:bodyPr>
          <a:lstStyle/>
          <a:p>
            <a:r>
              <a:rPr lang="en-US" sz="3000"/>
              <a:t>Trang blog</a:t>
            </a:r>
            <a:endParaRPr lang="vi-VN" sz="3000"/>
          </a:p>
        </p:txBody>
      </p:sp>
      <p:pic>
        <p:nvPicPr>
          <p:cNvPr id="5" name="Content Placeholder 4">
            <a:extLst>
              <a:ext uri="{FF2B5EF4-FFF2-40B4-BE49-F238E27FC236}">
                <a16:creationId xmlns:a16="http://schemas.microsoft.com/office/drawing/2014/main" id="{1A2AC69B-F0D3-4BC3-9192-D57908622A7F}"/>
              </a:ext>
            </a:extLst>
          </p:cNvPr>
          <p:cNvPicPr>
            <a:picLocks noGrp="1" noChangeAspect="1"/>
          </p:cNvPicPr>
          <p:nvPr>
            <p:ph idx="1"/>
          </p:nvPr>
        </p:nvPicPr>
        <p:blipFill>
          <a:blip r:embed="rId2"/>
          <a:stretch>
            <a:fillRect/>
          </a:stretch>
        </p:blipFill>
        <p:spPr>
          <a:xfrm>
            <a:off x="2886178" y="1949450"/>
            <a:ext cx="6419643" cy="4195763"/>
          </a:xfrm>
        </p:spPr>
      </p:pic>
    </p:spTree>
    <p:extLst>
      <p:ext uri="{BB962C8B-B14F-4D97-AF65-F5344CB8AC3E}">
        <p14:creationId xmlns:p14="http://schemas.microsoft.com/office/powerpoint/2010/main" val="3941872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0A68F5A-8939-42F6-BDC2-1F51568BAF6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Sản phẩm</a:t>
            </a:r>
          </a:p>
        </p:txBody>
      </p:sp>
      <p:pic>
        <p:nvPicPr>
          <p:cNvPr id="5" name="Content Placeholder 4" descr="Graphical user interface&#10;&#10;Description automatically generated">
            <a:extLst>
              <a:ext uri="{FF2B5EF4-FFF2-40B4-BE49-F238E27FC236}">
                <a16:creationId xmlns:a16="http://schemas.microsoft.com/office/drawing/2014/main" id="{6BD51790-61ED-49FD-BBB5-38A1C88E3E5F}"/>
              </a:ext>
            </a:extLst>
          </p:cNvPr>
          <p:cNvPicPr>
            <a:picLocks noGrp="1" noChangeAspect="1"/>
          </p:cNvPicPr>
          <p:nvPr>
            <p:ph idx="1"/>
          </p:nvPr>
        </p:nvPicPr>
        <p:blipFill>
          <a:blip r:embed="rId3"/>
          <a:stretch>
            <a:fillRect/>
          </a:stretch>
        </p:blipFill>
        <p:spPr>
          <a:xfrm>
            <a:off x="5186557" y="1293871"/>
            <a:ext cx="6402214" cy="3345156"/>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6485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E198FE9-AD36-43A2-8C4C-6AE98A06A40F}"/>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Trang giới thiệu nhóm</a:t>
            </a:r>
          </a:p>
        </p:txBody>
      </p:sp>
      <p:pic>
        <p:nvPicPr>
          <p:cNvPr id="4" name="Content Placeholder 3">
            <a:extLst>
              <a:ext uri="{FF2B5EF4-FFF2-40B4-BE49-F238E27FC236}">
                <a16:creationId xmlns:a16="http://schemas.microsoft.com/office/drawing/2014/main" id="{C95D2C23-5949-4DBC-8BFC-3DD0B15D4A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6557" y="813704"/>
            <a:ext cx="6402214" cy="4305489"/>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087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FD41-1E15-42AF-A22E-5AA3EC5C562C}"/>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giới thiệu nhóm</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E2F6681E-060E-4D09-B894-ED461F95B96B}"/>
              </a:ext>
            </a:extLst>
          </p:cNvPr>
          <p:cNvPicPr>
            <a:picLocks noGrp="1" noChangeAspect="1"/>
          </p:cNvPicPr>
          <p:nvPr>
            <p:ph idx="1"/>
          </p:nvPr>
        </p:nvPicPr>
        <p:blipFill>
          <a:blip r:embed="rId2"/>
          <a:stretch>
            <a:fillRect/>
          </a:stretch>
        </p:blipFill>
        <p:spPr>
          <a:xfrm>
            <a:off x="2616024" y="1949450"/>
            <a:ext cx="6959952" cy="4195763"/>
          </a:xfrm>
        </p:spPr>
      </p:pic>
    </p:spTree>
    <p:extLst>
      <p:ext uri="{BB962C8B-B14F-4D97-AF65-F5344CB8AC3E}">
        <p14:creationId xmlns:p14="http://schemas.microsoft.com/office/powerpoint/2010/main" val="2632738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46C8-D43E-4DDB-B4EB-B3D2DC373281}"/>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giới thiệu nhóm</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6B9B563C-1260-4A57-9F36-728916E21350}"/>
              </a:ext>
            </a:extLst>
          </p:cNvPr>
          <p:cNvPicPr>
            <a:picLocks noGrp="1" noChangeAspect="1"/>
          </p:cNvPicPr>
          <p:nvPr>
            <p:ph idx="1"/>
          </p:nvPr>
        </p:nvPicPr>
        <p:blipFill>
          <a:blip r:embed="rId2"/>
          <a:stretch>
            <a:fillRect/>
          </a:stretch>
        </p:blipFill>
        <p:spPr>
          <a:xfrm>
            <a:off x="1204230" y="2299250"/>
            <a:ext cx="9783540" cy="3496163"/>
          </a:xfrm>
        </p:spPr>
      </p:pic>
    </p:spTree>
    <p:extLst>
      <p:ext uri="{BB962C8B-B14F-4D97-AF65-F5344CB8AC3E}">
        <p14:creationId xmlns:p14="http://schemas.microsoft.com/office/powerpoint/2010/main" val="302680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AE59E8D-885B-48EE-B46C-1E0AB1B7CC15}"/>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Sản phẩm</a:t>
            </a:r>
          </a:p>
        </p:txBody>
      </p:sp>
      <p:pic>
        <p:nvPicPr>
          <p:cNvPr id="5" name="Content Placeholder 4" descr="A screenshot of a video game&#10;&#10;Description automatically generated">
            <a:extLst>
              <a:ext uri="{FF2B5EF4-FFF2-40B4-BE49-F238E27FC236}">
                <a16:creationId xmlns:a16="http://schemas.microsoft.com/office/drawing/2014/main" id="{4920BE42-6ACC-456E-B4E6-54B03C979C86}"/>
              </a:ext>
            </a:extLst>
          </p:cNvPr>
          <p:cNvPicPr>
            <a:picLocks noGrp="1" noChangeAspect="1"/>
          </p:cNvPicPr>
          <p:nvPr>
            <p:ph idx="1"/>
          </p:nvPr>
        </p:nvPicPr>
        <p:blipFill>
          <a:blip r:embed="rId3"/>
          <a:stretch>
            <a:fillRect/>
          </a:stretch>
        </p:blipFill>
        <p:spPr>
          <a:xfrm>
            <a:off x="5186557" y="1333885"/>
            <a:ext cx="6402214" cy="3265128"/>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57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1ECD396-CC80-4DE1-9B23-1BFF9E0BD0BF}"/>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Chương 3: Kết Luận và hướng phát triển</a:t>
            </a:r>
          </a:p>
        </p:txBody>
      </p:sp>
      <p:pic>
        <p:nvPicPr>
          <p:cNvPr id="6" name="Graphic 5" descr="Checkmark">
            <a:extLst>
              <a:ext uri="{FF2B5EF4-FFF2-40B4-BE49-F238E27FC236}">
                <a16:creationId xmlns:a16="http://schemas.microsoft.com/office/drawing/2014/main" id="{0FC0BCFA-7286-2CB2-BE84-F9E951661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1062" y="509847"/>
            <a:ext cx="4913204" cy="4913204"/>
          </a:xfrm>
          <a:prstGeom prst="rect">
            <a:avLst/>
          </a:prstGeom>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069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55E60-43B1-4A7A-8A7D-411B2AEAD133}"/>
              </a:ext>
            </a:extLst>
          </p:cNvPr>
          <p:cNvSpPr>
            <a:spLocks noGrp="1"/>
          </p:cNvSpPr>
          <p:nvPr>
            <p:ph idx="1"/>
          </p:nvPr>
        </p:nvSpPr>
        <p:spPr>
          <a:xfrm>
            <a:off x="694509" y="603975"/>
            <a:ext cx="10515600" cy="4195763"/>
          </a:xfrm>
        </p:spPr>
        <p:txBody>
          <a:bodyPr>
            <a:noAutofit/>
          </a:bodyPr>
          <a:lstStyle/>
          <a:p>
            <a:pPr marL="457200" lvl="1" indent="0" algn="just">
              <a:lnSpc>
                <a:spcPct val="150000"/>
              </a:lnSpc>
              <a:spcBef>
                <a:spcPts val="600"/>
              </a:spcBef>
              <a:spcAft>
                <a:spcPts val="600"/>
              </a:spcAft>
              <a:buNone/>
            </a:pPr>
            <a:r>
              <a:rPr lang="en-US" sz="2000" b="1">
                <a:effectLst/>
                <a:latin typeface="Tahoma" panose="020B0604030504040204" pitchFamily="34" charset="0"/>
                <a:ea typeface="Tahoma" panose="020B0604030504040204" pitchFamily="34" charset="0"/>
                <a:cs typeface="Tahoma" panose="020B0604030504040204" pitchFamily="34" charset="0"/>
              </a:rPr>
              <a:t>1. Kết quả đạt được</a:t>
            </a:r>
            <a:endParaRPr lang="vi-VN" sz="2000" b="1">
              <a:effectLst/>
              <a:latin typeface="Tahoma" panose="020B0604030504040204" pitchFamily="34" charset="0"/>
              <a:ea typeface="Tahoma" panose="020B0604030504040204" pitchFamily="34" charset="0"/>
              <a:cs typeface="Tahoma" panose="020B0604030504040204" pitchFamily="34" charset="0"/>
            </a:endParaRPr>
          </a:p>
          <a:p>
            <a:pPr>
              <a:lnSpc>
                <a:spcPct val="107000"/>
              </a:lnSpc>
              <a:spcAft>
                <a:spcPts val="800"/>
              </a:spcAft>
            </a:pPr>
            <a:r>
              <a:rPr lang="en-US" sz="2000">
                <a:effectLst/>
                <a:latin typeface="Tahoma" panose="020B0604030504040204" pitchFamily="34" charset="0"/>
                <a:ea typeface="Tahoma" panose="020B0604030504040204" pitchFamily="34" charset="0"/>
                <a:cs typeface="Tahoma" panose="020B0604030504040204" pitchFamily="34" charset="0"/>
              </a:rPr>
              <a:t>Hoàn thành các chức năng chính của một website như: trang chủ, đăng kí, đăng nhập, sản phẩm, hỗ trợ, bài viết, chi tiết sản phẩm và thêm các biểu thức chính quy.</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457200" lvl="1" indent="0" algn="just">
              <a:lnSpc>
                <a:spcPct val="150000"/>
              </a:lnSpc>
              <a:spcBef>
                <a:spcPts val="600"/>
              </a:spcBef>
              <a:spcAft>
                <a:spcPts val="600"/>
              </a:spcAft>
              <a:buNone/>
            </a:pPr>
            <a:r>
              <a:rPr lang="en-US" sz="2000" b="1">
                <a:effectLst/>
                <a:latin typeface="Tahoma" panose="020B0604030504040204" pitchFamily="34" charset="0"/>
                <a:ea typeface="Tahoma" panose="020B0604030504040204" pitchFamily="34" charset="0"/>
                <a:cs typeface="Tahoma" panose="020B0604030504040204" pitchFamily="34" charset="0"/>
              </a:rPr>
              <a:t>2. Hạn chế của ứng dụng web</a:t>
            </a:r>
            <a:endParaRPr lang="vi-VN" sz="2000" b="1">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buFont typeface="Symbol" panose="05050102010706020507" pitchFamily="18" charset="2"/>
              <a:buChar char=""/>
            </a:pPr>
            <a:r>
              <a:rPr lang="en-US" sz="2000">
                <a:effectLst/>
                <a:latin typeface="Tahoma" panose="020B0604030504040204" pitchFamily="34" charset="0"/>
                <a:ea typeface="Tahoma" panose="020B0604030504040204" pitchFamily="34" charset="0"/>
                <a:cs typeface="Tahoma" panose="020B0604030504040204" pitchFamily="34" charset="0"/>
              </a:rPr>
              <a:t>Chỉ đang là web tĩnh, chưa có dữ liệu</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buFont typeface="Symbol" panose="05050102010706020507" pitchFamily="18" charset="2"/>
              <a:buChar char=""/>
            </a:pPr>
            <a:r>
              <a:rPr lang="en-US" sz="2000">
                <a:effectLst/>
                <a:latin typeface="Tahoma" panose="020B0604030504040204" pitchFamily="34" charset="0"/>
                <a:ea typeface="Tahoma" panose="020B0604030504040204" pitchFamily="34" charset="0"/>
                <a:cs typeface="Tahoma" panose="020B0604030504040204" pitchFamily="34" charset="0"/>
              </a:rPr>
              <a:t>Còn một số chức năng chưa hoàn thành được</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buFont typeface="Symbol" panose="05050102010706020507" pitchFamily="18" charset="2"/>
              <a:buChar char=""/>
            </a:pPr>
            <a:r>
              <a:rPr lang="en-US" sz="2000">
                <a:effectLst/>
                <a:latin typeface="Tahoma" panose="020B0604030504040204" pitchFamily="34" charset="0"/>
                <a:ea typeface="Tahoma" panose="020B0604030504040204" pitchFamily="34" charset="0"/>
                <a:cs typeface="Tahoma" panose="020B0604030504040204" pitchFamily="34" charset="0"/>
              </a:rPr>
              <a:t>Chưa tương thích hoàn toàn với các trình duyệt khác</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a:effectLst/>
                <a:latin typeface="Tahoma" panose="020B0604030504040204" pitchFamily="34" charset="0"/>
                <a:ea typeface="Tahoma" panose="020B0604030504040204" pitchFamily="34" charset="0"/>
                <a:cs typeface="Tahoma" panose="020B0604030504040204" pitchFamily="34" charset="0"/>
              </a:rPr>
              <a:t>3. Hướng phát triển</a:t>
            </a:r>
            <a:endParaRPr lang="vi-VN" sz="2000" b="1">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buFont typeface="Symbol" panose="05050102010706020507" pitchFamily="18" charset="2"/>
              <a:buChar char=""/>
            </a:pPr>
            <a:r>
              <a:rPr lang="en-US" sz="2000">
                <a:effectLst/>
                <a:latin typeface="Tahoma" panose="020B0604030504040204" pitchFamily="34" charset="0"/>
                <a:ea typeface="Tahoma" panose="020B0604030504040204" pitchFamily="34" charset="0"/>
                <a:cs typeface="Tahoma" panose="020B0604030504040204" pitchFamily="34" charset="0"/>
              </a:rPr>
              <a:t>Phát triển trang web full stack có dữ liệu</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342900" lvl="0" indent="-342900">
              <a:lnSpc>
                <a:spcPct val="107000"/>
              </a:lnSpc>
              <a:spcAft>
                <a:spcPts val="800"/>
              </a:spcAft>
              <a:buFont typeface="Symbol" panose="05050102010706020507" pitchFamily="18" charset="2"/>
              <a:buChar char=""/>
            </a:pPr>
            <a:r>
              <a:rPr lang="en-US" sz="2000">
                <a:effectLst/>
                <a:latin typeface="Tahoma" panose="020B0604030504040204" pitchFamily="34" charset="0"/>
                <a:ea typeface="Tahoma" panose="020B0604030504040204" pitchFamily="34" charset="0"/>
                <a:cs typeface="Tahoma" panose="020B0604030504040204" pitchFamily="34" charset="0"/>
              </a:rPr>
              <a:t>Public trang web ra internet </a:t>
            </a:r>
            <a:endParaRPr lang="vi-VN" sz="2000"/>
          </a:p>
        </p:txBody>
      </p:sp>
    </p:spTree>
    <p:extLst>
      <p:ext uri="{BB962C8B-B14F-4D97-AF65-F5344CB8AC3E}">
        <p14:creationId xmlns:p14="http://schemas.microsoft.com/office/powerpoint/2010/main" val="62543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0A15861-7825-4C5B-BD1F-604F795F5965}"/>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Chương 4: Tài liệu tham khảo</a:t>
            </a:r>
          </a:p>
        </p:txBody>
      </p:sp>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ontent Placeholder 3">
            <a:extLst>
              <a:ext uri="{FF2B5EF4-FFF2-40B4-BE49-F238E27FC236}">
                <a16:creationId xmlns:a16="http://schemas.microsoft.com/office/drawing/2014/main" id="{8185FE8D-5E5B-434A-8C17-9B67A40B49E3}"/>
              </a:ext>
            </a:extLst>
          </p:cNvPr>
          <p:cNvGraphicFramePr>
            <a:graphicFrameLocks noGrp="1"/>
          </p:cNvGraphicFramePr>
          <p:nvPr>
            <p:ph idx="1"/>
            <p:extLst>
              <p:ext uri="{D42A27DB-BD31-4B8C-83A1-F6EECF244321}">
                <p14:modId xmlns:p14="http://schemas.microsoft.com/office/powerpoint/2010/main" val="2979600575"/>
              </p:ext>
            </p:extLst>
          </p:nvPr>
        </p:nvGraphicFramePr>
        <p:xfrm>
          <a:off x="5186557" y="1664300"/>
          <a:ext cx="6615062" cy="2824460"/>
        </p:xfrm>
        <a:graphic>
          <a:graphicData uri="http://schemas.openxmlformats.org/drawingml/2006/table">
            <a:tbl>
              <a:tblPr firstRow="1" firstCol="1" bandRow="1">
                <a:tableStyleId>{5C22544A-7EE6-4342-B048-85BDC9FD1C3A}</a:tableStyleId>
              </a:tblPr>
              <a:tblGrid>
                <a:gridCol w="2378429">
                  <a:extLst>
                    <a:ext uri="{9D8B030D-6E8A-4147-A177-3AD203B41FA5}">
                      <a16:colId xmlns:a16="http://schemas.microsoft.com/office/drawing/2014/main" val="2877086618"/>
                    </a:ext>
                  </a:extLst>
                </a:gridCol>
                <a:gridCol w="4236633">
                  <a:extLst>
                    <a:ext uri="{9D8B030D-6E8A-4147-A177-3AD203B41FA5}">
                      <a16:colId xmlns:a16="http://schemas.microsoft.com/office/drawing/2014/main" val="3519770174"/>
                    </a:ext>
                  </a:extLst>
                </a:gridCol>
              </a:tblGrid>
              <a:tr h="289367">
                <a:tc>
                  <a:txBody>
                    <a:bodyPr/>
                    <a:lstStyle/>
                    <a:p>
                      <a:pPr algn="ctr">
                        <a:lnSpc>
                          <a:spcPct val="107000"/>
                        </a:lnSpc>
                        <a:spcAft>
                          <a:spcPts val="800"/>
                        </a:spcAft>
                      </a:pPr>
                      <a:r>
                        <a:rPr lang="en-US" sz="1600">
                          <a:effectLst/>
                        </a:rPr>
                        <a:t>Tên website tham khảo</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gn="ctr">
                        <a:lnSpc>
                          <a:spcPct val="107000"/>
                        </a:lnSpc>
                        <a:spcAft>
                          <a:spcPts val="800"/>
                        </a:spcAft>
                      </a:pPr>
                      <a:r>
                        <a:rPr lang="en-US" sz="1600">
                          <a:effectLst/>
                        </a:rPr>
                        <a:t>Nguồn</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326962884"/>
                  </a:ext>
                </a:extLst>
              </a:tr>
              <a:tr h="289367">
                <a:tc>
                  <a:txBody>
                    <a:bodyPr/>
                    <a:lstStyle/>
                    <a:p>
                      <a:pPr>
                        <a:lnSpc>
                          <a:spcPct val="107000"/>
                        </a:lnSpc>
                        <a:spcAft>
                          <a:spcPts val="800"/>
                        </a:spcAft>
                      </a:pPr>
                      <a:r>
                        <a:rPr lang="en-US" sz="1600">
                          <a:effectLst/>
                        </a:rPr>
                        <a:t>W3school</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4">
                            <a:extLst>
                              <a:ext uri="{A12FA001-AC4F-418D-AE19-62706E023703}">
                                <ahyp:hlinkClr xmlns:ahyp="http://schemas.microsoft.com/office/drawing/2018/hyperlinkcolor" val="tx"/>
                              </a:ext>
                            </a:extLst>
                          </a:hlinkClick>
                        </a:rPr>
                        <a:t>https://www.w3school.com</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2487764199"/>
                  </a:ext>
                </a:extLst>
              </a:tr>
              <a:tr h="289367">
                <a:tc>
                  <a:txBody>
                    <a:bodyPr/>
                    <a:lstStyle/>
                    <a:p>
                      <a:pPr>
                        <a:lnSpc>
                          <a:spcPct val="107000"/>
                        </a:lnSpc>
                        <a:spcAft>
                          <a:spcPts val="800"/>
                        </a:spcAft>
                      </a:pPr>
                      <a:r>
                        <a:rPr lang="en-US" sz="1600">
                          <a:effectLst/>
                        </a:rPr>
                        <a:t>HTML</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4">
                            <a:extLst>
                              <a:ext uri="{A12FA001-AC4F-418D-AE19-62706E023703}">
                                <ahyp:hlinkClr xmlns:ahyp="http://schemas.microsoft.com/office/drawing/2018/hyperlinkcolor" val="tx"/>
                              </a:ext>
                            </a:extLst>
                          </a:hlinkClick>
                        </a:rPr>
                        <a:t>https://www.w3school.com</a:t>
                      </a:r>
                      <a:r>
                        <a:rPr lang="en-US" sz="1600" u="sng">
                          <a:solidFill>
                            <a:schemeClr val="accent3"/>
                          </a:solidFill>
                          <a:effectLst/>
                        </a:rPr>
                        <a:t>/</a:t>
                      </a:r>
                      <a:r>
                        <a:rPr lang="en-US" sz="1300" u="sng">
                          <a:solidFill>
                            <a:schemeClr val="accent3"/>
                          </a:solidFill>
                          <a:effectLst/>
                        </a:rPr>
                        <a:t>HTML</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3394880915"/>
                  </a:ext>
                </a:extLst>
              </a:tr>
              <a:tr h="289367">
                <a:tc>
                  <a:txBody>
                    <a:bodyPr/>
                    <a:lstStyle/>
                    <a:p>
                      <a:pPr>
                        <a:lnSpc>
                          <a:spcPct val="107000"/>
                        </a:lnSpc>
                        <a:spcAft>
                          <a:spcPts val="800"/>
                        </a:spcAft>
                      </a:pPr>
                      <a:r>
                        <a:rPr lang="en-US" sz="1600">
                          <a:effectLst/>
                        </a:rPr>
                        <a:t>CSS</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4">
                            <a:extLst>
                              <a:ext uri="{A12FA001-AC4F-418D-AE19-62706E023703}">
                                <ahyp:hlinkClr xmlns:ahyp="http://schemas.microsoft.com/office/drawing/2018/hyperlinkcolor" val="tx"/>
                              </a:ext>
                            </a:extLst>
                          </a:hlinkClick>
                        </a:rPr>
                        <a:t>https://www.w3school.com</a:t>
                      </a:r>
                      <a:r>
                        <a:rPr lang="en-US" sz="1600" u="sng">
                          <a:solidFill>
                            <a:schemeClr val="accent3"/>
                          </a:solidFill>
                          <a:effectLst/>
                        </a:rPr>
                        <a:t>/</a:t>
                      </a:r>
                      <a:r>
                        <a:rPr lang="en-US" sz="1300" u="sng">
                          <a:solidFill>
                            <a:schemeClr val="accent3"/>
                          </a:solidFill>
                          <a:effectLst/>
                        </a:rPr>
                        <a:t>CSS</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2363009543"/>
                  </a:ext>
                </a:extLst>
              </a:tr>
              <a:tr h="289367">
                <a:tc>
                  <a:txBody>
                    <a:bodyPr/>
                    <a:lstStyle/>
                    <a:p>
                      <a:pPr>
                        <a:lnSpc>
                          <a:spcPct val="107000"/>
                        </a:lnSpc>
                        <a:spcAft>
                          <a:spcPts val="800"/>
                        </a:spcAft>
                      </a:pPr>
                      <a:r>
                        <a:rPr lang="en-US" sz="1600">
                          <a:effectLst/>
                        </a:rPr>
                        <a:t>Javascript</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4">
                            <a:extLst>
                              <a:ext uri="{A12FA001-AC4F-418D-AE19-62706E023703}">
                                <ahyp:hlinkClr xmlns:ahyp="http://schemas.microsoft.com/office/drawing/2018/hyperlinkcolor" val="tx"/>
                              </a:ext>
                            </a:extLst>
                          </a:hlinkClick>
                        </a:rPr>
                        <a:t>https://www.w3school.com</a:t>
                      </a:r>
                      <a:r>
                        <a:rPr lang="en-US" sz="1600" u="sng">
                          <a:solidFill>
                            <a:schemeClr val="accent3"/>
                          </a:solidFill>
                          <a:effectLst/>
                        </a:rPr>
                        <a:t>/js</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1562231127"/>
                  </a:ext>
                </a:extLst>
              </a:tr>
              <a:tr h="289367">
                <a:tc>
                  <a:txBody>
                    <a:bodyPr/>
                    <a:lstStyle/>
                    <a:p>
                      <a:pPr>
                        <a:lnSpc>
                          <a:spcPct val="107000"/>
                        </a:lnSpc>
                        <a:spcAft>
                          <a:spcPts val="800"/>
                        </a:spcAft>
                      </a:pPr>
                      <a:r>
                        <a:rPr lang="en-US" sz="1600">
                          <a:effectLst/>
                        </a:rPr>
                        <a:t>jQuery</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4">
                            <a:extLst>
                              <a:ext uri="{A12FA001-AC4F-418D-AE19-62706E023703}">
                                <ahyp:hlinkClr xmlns:ahyp="http://schemas.microsoft.com/office/drawing/2018/hyperlinkcolor" val="tx"/>
                              </a:ext>
                            </a:extLst>
                          </a:hlinkClick>
                        </a:rPr>
                        <a:t>https://www.w3school.com</a:t>
                      </a:r>
                      <a:r>
                        <a:rPr lang="en-US" sz="1600" u="sng">
                          <a:solidFill>
                            <a:schemeClr val="accent3"/>
                          </a:solidFill>
                          <a:effectLst/>
                        </a:rPr>
                        <a:t>/j</a:t>
                      </a:r>
                      <a:r>
                        <a:rPr lang="en-US" sz="1300" u="sng">
                          <a:solidFill>
                            <a:schemeClr val="accent3"/>
                          </a:solidFill>
                          <a:effectLst/>
                        </a:rPr>
                        <a:t>query</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2017957487"/>
                  </a:ext>
                </a:extLst>
              </a:tr>
              <a:tr h="289367">
                <a:tc>
                  <a:txBody>
                    <a:bodyPr/>
                    <a:lstStyle/>
                    <a:p>
                      <a:pPr>
                        <a:lnSpc>
                          <a:spcPct val="107000"/>
                        </a:lnSpc>
                        <a:spcAft>
                          <a:spcPts val="800"/>
                        </a:spcAft>
                      </a:pPr>
                      <a:r>
                        <a:rPr lang="en-US" sz="1600">
                          <a:effectLst/>
                        </a:rPr>
                        <a:t>jQuery validation</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5">
                            <a:extLst>
                              <a:ext uri="{A12FA001-AC4F-418D-AE19-62706E023703}">
                                <ahyp:hlinkClr xmlns:ahyp="http://schemas.microsoft.com/office/drawing/2018/hyperlinkcolor" val="tx"/>
                              </a:ext>
                            </a:extLst>
                          </a:hlinkClick>
                        </a:rPr>
                        <a:t>https://jqueryvalidation.org/documentation</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3844041034"/>
                  </a:ext>
                </a:extLst>
              </a:tr>
              <a:tr h="289367">
                <a:tc>
                  <a:txBody>
                    <a:bodyPr/>
                    <a:lstStyle/>
                    <a:p>
                      <a:pPr>
                        <a:lnSpc>
                          <a:spcPct val="107000"/>
                        </a:lnSpc>
                        <a:spcAft>
                          <a:spcPts val="800"/>
                        </a:spcAft>
                      </a:pPr>
                      <a:r>
                        <a:rPr lang="en-US" sz="1600">
                          <a:effectLst/>
                        </a:rPr>
                        <a:t>jQuery easing</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u="sng">
                          <a:solidFill>
                            <a:schemeClr val="accent3"/>
                          </a:solidFill>
                          <a:effectLst/>
                          <a:hlinkClick r:id="rId6">
                            <a:extLst>
                              <a:ext uri="{A12FA001-AC4F-418D-AE19-62706E023703}">
                                <ahyp:hlinkClr xmlns:ahyp="http://schemas.microsoft.com/office/drawing/2018/hyperlinkcolor" val="tx"/>
                              </a:ext>
                            </a:extLst>
                          </a:hlinkClick>
                        </a:rPr>
                        <a:t>http://gsgd.co.uk/sandbox/jquery/easing</a:t>
                      </a:r>
                      <a:endParaRPr lang="vi-VN" sz="13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2396095853"/>
                  </a:ext>
                </a:extLst>
              </a:tr>
              <a:tr h="289367">
                <a:tc>
                  <a:txBody>
                    <a:bodyPr/>
                    <a:lstStyle/>
                    <a:p>
                      <a:pPr>
                        <a:lnSpc>
                          <a:spcPct val="107000"/>
                        </a:lnSpc>
                        <a:spcAft>
                          <a:spcPts val="800"/>
                        </a:spcAft>
                      </a:pPr>
                      <a:r>
                        <a:rPr lang="en-US" sz="1600">
                          <a:effectLst/>
                        </a:rPr>
                        <a:t>Boostrap 4</a:t>
                      </a:r>
                      <a:endParaRPr lang="vi-VN" sz="1300">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tc>
                  <a:txBody>
                    <a:bodyPr/>
                    <a:lstStyle/>
                    <a:p>
                      <a:pPr>
                        <a:lnSpc>
                          <a:spcPct val="107000"/>
                        </a:lnSpc>
                        <a:spcAft>
                          <a:spcPts val="800"/>
                        </a:spcAft>
                      </a:pPr>
                      <a:r>
                        <a:rPr lang="en-US" sz="1600">
                          <a:solidFill>
                            <a:schemeClr val="accent3"/>
                          </a:solidFill>
                          <a:effectLst/>
                        </a:rPr>
                        <a:t>https://getbootstrap.com/</a:t>
                      </a:r>
                      <a:endParaRPr lang="vi-VN" sz="160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83427" marR="83427" marT="0" marB="0"/>
                </a:tc>
                <a:extLst>
                  <a:ext uri="{0D108BD9-81ED-4DB2-BD59-A6C34878D82A}">
                    <a16:rowId xmlns:a16="http://schemas.microsoft.com/office/drawing/2014/main" val="1677046059"/>
                  </a:ext>
                </a:extLst>
              </a:tr>
            </a:tbl>
          </a:graphicData>
        </a:graphic>
      </p:graphicFrame>
    </p:spTree>
    <p:extLst>
      <p:ext uri="{BB962C8B-B14F-4D97-AF65-F5344CB8AC3E}">
        <p14:creationId xmlns:p14="http://schemas.microsoft.com/office/powerpoint/2010/main" val="70070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3CCF-47D5-43B5-81B1-F46CF6AF3B2F}"/>
              </a:ext>
            </a:extLst>
          </p:cNvPr>
          <p:cNvSpPr>
            <a:spLocks noGrp="1"/>
          </p:cNvSpPr>
          <p:nvPr>
            <p:ph type="title"/>
          </p:nvPr>
        </p:nvSpPr>
        <p:spPr/>
        <p:txBody>
          <a:bodyPr/>
          <a:lstStyle/>
          <a:p>
            <a:r>
              <a:rPr lang="en-US"/>
              <a:t>Sách tham khảo</a:t>
            </a:r>
            <a:endParaRPr lang="vi-VN"/>
          </a:p>
        </p:txBody>
      </p:sp>
      <p:sp>
        <p:nvSpPr>
          <p:cNvPr id="3" name="Content Placeholder 2">
            <a:extLst>
              <a:ext uri="{FF2B5EF4-FFF2-40B4-BE49-F238E27FC236}">
                <a16:creationId xmlns:a16="http://schemas.microsoft.com/office/drawing/2014/main" id="{AAC3DD2D-D288-4776-82BD-739A90DA15F4}"/>
              </a:ext>
            </a:extLst>
          </p:cNvPr>
          <p:cNvSpPr>
            <a:spLocks noGrp="1"/>
          </p:cNvSpPr>
          <p:nvPr>
            <p:ph idx="1"/>
          </p:nvPr>
        </p:nvSpPr>
        <p:spPr/>
        <p:txBody>
          <a:bodyPr/>
          <a:lstStyle/>
          <a:p>
            <a:pPr marL="228600" indent="-228600" algn="just">
              <a:lnSpc>
                <a:spcPct val="150000"/>
              </a:lnSpc>
              <a:spcBef>
                <a:spcPts val="600"/>
              </a:spcBef>
              <a:spcAft>
                <a:spcPts val="600"/>
              </a:spcAft>
            </a:pPr>
            <a:r>
              <a:rPr lang="en-US" sz="2500">
                <a:solidFill>
                  <a:schemeClr val="bg2"/>
                </a:solidFill>
                <a:latin typeface="Tahoma" panose="020B0604030504040204" pitchFamily="34" charset="0"/>
                <a:ea typeface="Tahoma" panose="020B0604030504040204" pitchFamily="34" charset="0"/>
                <a:cs typeface="Tahoma" panose="020B0604030504040204" pitchFamily="34" charset="0"/>
              </a:rPr>
              <a:t> [1]  HTML, CSS, and JavaScript All in One: Covering HTML5, CSS3, and ES6, Sams Teach Yourself - Julie Meloni, Jennifer Kyrnin – 2018</a:t>
            </a:r>
            <a:endParaRPr lang="vi-VN" sz="2500">
              <a:solidFill>
                <a:schemeClr val="bg2"/>
              </a:solidFill>
              <a:latin typeface="Tahoma" panose="020B0604030504040204" pitchFamily="34" charset="0"/>
              <a:ea typeface="Tahoma" panose="020B0604030504040204" pitchFamily="34" charset="0"/>
              <a:cs typeface="Tahoma" panose="020B0604030504040204" pitchFamily="34" charset="0"/>
            </a:endParaRPr>
          </a:p>
          <a:p>
            <a:pPr marL="228600" indent="-228600" algn="just">
              <a:lnSpc>
                <a:spcPct val="150000"/>
              </a:lnSpc>
              <a:spcBef>
                <a:spcPts val="600"/>
              </a:spcBef>
              <a:spcAft>
                <a:spcPts val="600"/>
              </a:spcAft>
            </a:pPr>
            <a:r>
              <a:rPr lang="en-US" sz="2500">
                <a:solidFill>
                  <a:schemeClr val="bg2"/>
                </a:solidFill>
                <a:latin typeface="Tahoma" panose="020B0604030504040204" pitchFamily="34" charset="0"/>
                <a:ea typeface="Tahoma" panose="020B0604030504040204" pitchFamily="34" charset="0"/>
                <a:cs typeface="Tahoma" panose="020B0604030504040204" pitchFamily="34" charset="0"/>
              </a:rPr>
              <a:t> [2] HTML &amp; CSS: Design and Build Web Sites - Jon Duckett – 2011</a:t>
            </a:r>
            <a:endParaRPr lang="vi-VN" sz="2500">
              <a:solidFill>
                <a:schemeClr val="bg2"/>
              </a:solidFill>
              <a:latin typeface="Tahoma" panose="020B0604030504040204" pitchFamily="34" charset="0"/>
              <a:ea typeface="Tahoma" panose="020B0604030504040204" pitchFamily="34" charset="0"/>
              <a:cs typeface="Tahoma" panose="020B0604030504040204" pitchFamily="34" charset="0"/>
            </a:endParaRPr>
          </a:p>
          <a:p>
            <a:endParaRPr lang="vi-VN"/>
          </a:p>
        </p:txBody>
      </p:sp>
    </p:spTree>
    <p:extLst>
      <p:ext uri="{BB962C8B-B14F-4D97-AF65-F5344CB8AC3E}">
        <p14:creationId xmlns:p14="http://schemas.microsoft.com/office/powerpoint/2010/main" val="28456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8C72-2832-4239-ADF2-E022DC48C425}"/>
              </a:ext>
            </a:extLst>
          </p:cNvPr>
          <p:cNvSpPr>
            <a:spLocks noGrp="1"/>
          </p:cNvSpPr>
          <p:nvPr>
            <p:ph type="title"/>
          </p:nvPr>
        </p:nvSpPr>
        <p:spPr/>
        <p:txBody>
          <a:bodyPr/>
          <a:lstStyle/>
          <a:p>
            <a:r>
              <a:rPr lang="en-US"/>
              <a:t>Cơ sở lý thuyết</a:t>
            </a:r>
            <a:endParaRPr lang="vi-VN"/>
          </a:p>
        </p:txBody>
      </p:sp>
      <p:sp>
        <p:nvSpPr>
          <p:cNvPr id="3" name="Content Placeholder 2">
            <a:extLst>
              <a:ext uri="{FF2B5EF4-FFF2-40B4-BE49-F238E27FC236}">
                <a16:creationId xmlns:a16="http://schemas.microsoft.com/office/drawing/2014/main" id="{FD3E5E90-8863-4469-BD2E-6F83DCC4BD33}"/>
              </a:ext>
            </a:extLst>
          </p:cNvPr>
          <p:cNvSpPr>
            <a:spLocks noGrp="1"/>
          </p:cNvSpPr>
          <p:nvPr>
            <p:ph idx="1"/>
          </p:nvPr>
        </p:nvSpPr>
        <p:spPr/>
        <p:txBody>
          <a:bodyPr/>
          <a:lstStyle/>
          <a:p>
            <a:pPr marL="342900" lvl="0" indent="-342900">
              <a:lnSpc>
                <a:spcPct val="107000"/>
              </a:lnSpc>
              <a:buFont typeface="Times New Roman" panose="02020603050405020304" pitchFamily="18"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Các kiến thức lý thuyết vận dụng cho việc hiện thực website: </a:t>
            </a:r>
          </a:p>
          <a:p>
            <a:pPr marL="342900" lvl="0" indent="-342900">
              <a:lnSpc>
                <a:spcPct val="107000"/>
              </a:lnSpc>
              <a:buFont typeface="Times New Roman" panose="02020603050405020304" pitchFamily="18" charset="0"/>
              <a:buChar char="-"/>
            </a:pPr>
            <a:r>
              <a:rPr lang="en-US" sz="2000">
                <a:effectLst/>
                <a:latin typeface="Tahoma" panose="020B0604030504040204" pitchFamily="34" charset="0"/>
                <a:ea typeface="Tahoma" panose="020B0604030504040204" pitchFamily="34" charset="0"/>
                <a:cs typeface="Tahoma" panose="020B0604030504040204" pitchFamily="34" charset="0"/>
              </a:rPr>
              <a:t>HTML</a:t>
            </a:r>
          </a:p>
          <a:p>
            <a:pPr marL="342900" lvl="0" indent="-342900">
              <a:lnSpc>
                <a:spcPct val="107000"/>
              </a:lnSpc>
              <a:buFont typeface="Times New Roman" panose="02020603050405020304" pitchFamily="18" charset="0"/>
              <a:buChar char="-"/>
            </a:pPr>
            <a:r>
              <a:rPr lang="en-US" sz="2000">
                <a:effectLst/>
                <a:latin typeface="Tahoma" panose="020B0604030504040204" pitchFamily="34" charset="0"/>
                <a:ea typeface="Tahoma" panose="020B0604030504040204" pitchFamily="34" charset="0"/>
                <a:cs typeface="Tahoma" panose="020B0604030504040204" pitchFamily="34" charset="0"/>
              </a:rPr>
              <a:t>CSS</a:t>
            </a:r>
          </a:p>
          <a:p>
            <a:pPr marL="342900" indent="-342900">
              <a:lnSpc>
                <a:spcPct val="107000"/>
              </a:lnSpc>
              <a:buFont typeface="Times New Roman" panose="02020603050405020304" pitchFamily="18" charset="0"/>
              <a:buChar char="-"/>
            </a:pPr>
            <a:r>
              <a:rPr lang="en-US" sz="2000">
                <a:effectLst/>
                <a:latin typeface="Tahoma" panose="020B0604030504040204" pitchFamily="34" charset="0"/>
                <a:ea typeface="Tahoma" panose="020B0604030504040204" pitchFamily="34" charset="0"/>
                <a:cs typeface="Tahoma" panose="020B0604030504040204" pitchFamily="34" charset="0"/>
              </a:rPr>
              <a:t>Bootstrap</a:t>
            </a:r>
            <a:endParaRPr lang="vi-VN" sz="200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Times New Roman" panose="02020603050405020304" pitchFamily="18" charset="0"/>
              <a:buChar char="-"/>
            </a:pPr>
            <a:r>
              <a:rPr lang="en-US" sz="2000">
                <a:latin typeface="Tahoma" panose="020B0604030504040204" pitchFamily="34" charset="0"/>
                <a:ea typeface="Tahoma" panose="020B0604030504040204" pitchFamily="34" charset="0"/>
                <a:cs typeface="Tahoma" panose="020B0604030504040204" pitchFamily="34" charset="0"/>
              </a:rPr>
              <a:t>Javascript</a:t>
            </a:r>
          </a:p>
          <a:p>
            <a:pPr marL="342900" indent="-342900">
              <a:lnSpc>
                <a:spcPct val="107000"/>
              </a:lnSpc>
              <a:buFont typeface="Times New Roman" panose="02020603050405020304" pitchFamily="18" charset="0"/>
              <a:buChar char="-"/>
            </a:pPr>
            <a:r>
              <a:rPr lang="en-US" sz="2000">
                <a:latin typeface="Tahoma" panose="020B0604030504040204" pitchFamily="34" charset="0"/>
                <a:ea typeface="Tahoma" panose="020B0604030504040204" pitchFamily="34" charset="0"/>
                <a:cs typeface="Tahoma" panose="020B0604030504040204" pitchFamily="34" charset="0"/>
              </a:rPr>
              <a:t>JQuery</a:t>
            </a:r>
            <a:endParaRPr lang="vi-VN" sz="2000">
              <a:latin typeface="Tahoma" panose="020B0604030504040204" pitchFamily="34" charset="0"/>
              <a:ea typeface="Tahoma" panose="020B0604030504040204" pitchFamily="34" charset="0"/>
              <a:cs typeface="Tahoma" panose="020B0604030504040204" pitchFamily="34" charset="0"/>
            </a:endParaRPr>
          </a:p>
          <a:p>
            <a:pPr marL="0" lvl="0" indent="0">
              <a:lnSpc>
                <a:spcPct val="107000"/>
              </a:lnSpc>
              <a:buNone/>
            </a:pP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75470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009D31E-AF34-4A56-B94B-3A86BFE801A5}"/>
              </a:ext>
            </a:extLst>
          </p:cNvPr>
          <p:cNvSpPr>
            <a:spLocks noGrp="1"/>
          </p:cNvSpPr>
          <p:nvPr>
            <p:ph type="title"/>
          </p:nvPr>
        </p:nvSpPr>
        <p:spPr>
          <a:xfrm>
            <a:off x="4495799" y="744909"/>
            <a:ext cx="6858000" cy="3155419"/>
          </a:xfrm>
        </p:spPr>
        <p:txBody>
          <a:bodyPr vert="horz" lIns="91440" tIns="45720" rIns="91440" bIns="45720" rtlCol="0" anchor="b">
            <a:normAutofit/>
          </a:bodyPr>
          <a:lstStyle/>
          <a:p>
            <a:r>
              <a:rPr lang="en-US" sz="4800">
                <a:solidFill>
                  <a:schemeClr val="tx2"/>
                </a:solidFill>
                <a:latin typeface="Tahoma" panose="020B0604030504040204" pitchFamily="34" charset="0"/>
                <a:ea typeface="Tahoma" panose="020B0604030504040204" pitchFamily="34" charset="0"/>
                <a:cs typeface="Tahoma" panose="020B0604030504040204" pitchFamily="34" charset="0"/>
              </a:rPr>
              <a:t>Đề tài bọn em tới đây là hết. Cảm ơn thầy cô và các bạn đã quan tâm theo dõi</a:t>
            </a:r>
          </a:p>
        </p:txBody>
      </p:sp>
      <p:sp>
        <p:nvSpPr>
          <p:cNvPr id="15" name="Rectangle 1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783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060" y="22493"/>
            <a:ext cx="3561292" cy="6830508"/>
          </a:xfrm>
          <a:prstGeom prst="rect">
            <a:avLst/>
          </a:prstGeom>
          <a:blipFill dpi="0" rotWithShape="1">
            <a:blip r:embed="rId3">
              <a:alphaModFix amt="40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91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FE91DC-D6BE-45F7-B6B1-E149C67AB083}"/>
              </a:ext>
            </a:extLst>
          </p:cNvPr>
          <p:cNvSpPr>
            <a:spLocks noGrp="1"/>
          </p:cNvSpPr>
          <p:nvPr>
            <p:ph type="title"/>
          </p:nvPr>
        </p:nvSpPr>
        <p:spPr>
          <a:xfrm>
            <a:off x="838200" y="381000"/>
            <a:ext cx="10003218" cy="1600124"/>
          </a:xfrm>
        </p:spPr>
        <p:txBody>
          <a:bodyPr>
            <a:normAutofit/>
          </a:bodyPr>
          <a:lstStyle/>
          <a:p>
            <a:r>
              <a:rPr lang="en-US"/>
              <a:t>Chương 2: Phân tích ứng dụng</a:t>
            </a:r>
            <a:endParaRPr lang="vi-VN"/>
          </a:p>
        </p:txBody>
      </p:sp>
      <p:sp>
        <p:nvSpPr>
          <p:cNvPr id="3" name="Content Placeholder 2">
            <a:extLst>
              <a:ext uri="{FF2B5EF4-FFF2-40B4-BE49-F238E27FC236}">
                <a16:creationId xmlns:a16="http://schemas.microsoft.com/office/drawing/2014/main" id="{B8C194E7-9D2F-4D1F-A185-85384DC86F07}"/>
              </a:ext>
            </a:extLst>
          </p:cNvPr>
          <p:cNvSpPr>
            <a:spLocks noGrp="1"/>
          </p:cNvSpPr>
          <p:nvPr>
            <p:ph idx="1"/>
          </p:nvPr>
        </p:nvSpPr>
        <p:spPr>
          <a:xfrm>
            <a:off x="838200" y="2745362"/>
            <a:ext cx="4800600" cy="3552824"/>
          </a:xfrm>
        </p:spPr>
        <p:txBody>
          <a:bodyPr anchor="ctr">
            <a:normAutofit/>
          </a:bodyPr>
          <a:lstStyle/>
          <a:p>
            <a:r>
              <a:rPr lang="en-US" sz="1800" b="1">
                <a:solidFill>
                  <a:schemeClr val="tx1"/>
                </a:solidFill>
                <a:latin typeface="Tahoma" panose="020B0604030504040204" pitchFamily="34" charset="0"/>
                <a:ea typeface="Tahoma" panose="020B0604030504040204" pitchFamily="34" charset="0"/>
                <a:cs typeface="Tahoma" panose="020B0604030504040204" pitchFamily="34" charset="0"/>
              </a:rPr>
              <a:t>Sitemap:</a:t>
            </a:r>
          </a:p>
          <a:p>
            <a:r>
              <a:rPr lang="vi-VN" sz="1500" i="0">
                <a:solidFill>
                  <a:schemeClr val="tx1"/>
                </a:solidFill>
                <a:effectLst/>
                <a:latin typeface="Tahoma" panose="020B0604030504040204" pitchFamily="34" charset="0"/>
                <a:ea typeface="Tahoma" panose="020B0604030504040204" pitchFamily="34" charset="0"/>
                <a:cs typeface="Tahoma" panose="020B0604030504040204" pitchFamily="34" charset="0"/>
              </a:rPr>
              <a:t>Sitemap hay còn gọi là sơ đồ website là một tập tin chưa đựng thông tin của website bao gồm tất cả các URL của trang web. Sơ đồ trang web giúp các công cụ tìm kiếm thu thập thông tin và lập chỉ mục tất cả các nội dung webiste của bạn.</a:t>
            </a:r>
            <a:endParaRPr lang="en-US" sz="150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vi-VN" sz="1800">
              <a:solidFill>
                <a:schemeClr val="tx1"/>
              </a:solidFill>
            </a:endParaRPr>
          </a:p>
        </p:txBody>
      </p:sp>
      <p:pic>
        <p:nvPicPr>
          <p:cNvPr id="6" name="Picture 5" descr="A picture containing diagram&#10;&#10;Description automatically generated">
            <a:extLst>
              <a:ext uri="{FF2B5EF4-FFF2-40B4-BE49-F238E27FC236}">
                <a16:creationId xmlns:a16="http://schemas.microsoft.com/office/drawing/2014/main" id="{BA93CEF5-77EC-4137-9CF5-19207EDBE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2" y="2745362"/>
            <a:ext cx="6702889" cy="4493638"/>
          </a:xfrm>
          <a:prstGeom prst="rect">
            <a:avLst/>
          </a:prstGeom>
        </p:spPr>
      </p:pic>
    </p:spTree>
    <p:extLst>
      <p:ext uri="{BB962C8B-B14F-4D97-AF65-F5344CB8AC3E}">
        <p14:creationId xmlns:p14="http://schemas.microsoft.com/office/powerpoint/2010/main" val="1193142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0737-9A17-4BFF-B4BD-8693D303C519}"/>
              </a:ext>
            </a:extLst>
          </p:cNvPr>
          <p:cNvSpPr>
            <a:spLocks noGrp="1"/>
          </p:cNvSpPr>
          <p:nvPr>
            <p:ph type="title"/>
          </p:nvPr>
        </p:nvSpPr>
        <p:spPr/>
        <p:txBody>
          <a:bodyPr>
            <a:normAutofit/>
          </a:bodyPr>
          <a:lstStyle/>
          <a:p>
            <a:r>
              <a:rPr lang="en-US" sz="3000">
                <a:latin typeface="Tahoma" panose="020B0604030504040204" pitchFamily="34" charset="0"/>
                <a:ea typeface="Tahoma" panose="020B0604030504040204" pitchFamily="34" charset="0"/>
                <a:cs typeface="Tahoma" panose="020B0604030504040204" pitchFamily="34" charset="0"/>
              </a:rPr>
              <a:t>Trang đăng ký</a:t>
            </a:r>
            <a:endParaRPr lang="vi-VN" sz="300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A5880044-0C65-462E-8010-E4CCF663F6C4}"/>
              </a:ext>
            </a:extLst>
          </p:cNvPr>
          <p:cNvPicPr>
            <a:picLocks noGrp="1" noChangeAspect="1"/>
          </p:cNvPicPr>
          <p:nvPr>
            <p:ph idx="1"/>
          </p:nvPr>
        </p:nvPicPr>
        <p:blipFill>
          <a:blip r:embed="rId2"/>
          <a:stretch>
            <a:fillRect/>
          </a:stretch>
        </p:blipFill>
        <p:spPr>
          <a:xfrm>
            <a:off x="2290107" y="1828427"/>
            <a:ext cx="7305312" cy="4195763"/>
          </a:xfrm>
        </p:spPr>
      </p:pic>
    </p:spTree>
    <p:extLst>
      <p:ext uri="{BB962C8B-B14F-4D97-AF65-F5344CB8AC3E}">
        <p14:creationId xmlns:p14="http://schemas.microsoft.com/office/powerpoint/2010/main" val="2850671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0F46E3-2622-4B6E-B3FF-C198739A9174}"/>
              </a:ext>
            </a:extLst>
          </p:cNvPr>
          <p:cNvPicPr>
            <a:picLocks noGrp="1" noChangeAspect="1"/>
          </p:cNvPicPr>
          <p:nvPr>
            <p:ph idx="1"/>
          </p:nvPr>
        </p:nvPicPr>
        <p:blipFill>
          <a:blip r:embed="rId2"/>
          <a:stretch>
            <a:fillRect/>
          </a:stretch>
        </p:blipFill>
        <p:spPr>
          <a:xfrm>
            <a:off x="2468880" y="1753508"/>
            <a:ext cx="6743170" cy="4195763"/>
          </a:xfrm>
        </p:spPr>
      </p:pic>
    </p:spTree>
    <p:extLst>
      <p:ext uri="{BB962C8B-B14F-4D97-AF65-F5344CB8AC3E}">
        <p14:creationId xmlns:p14="http://schemas.microsoft.com/office/powerpoint/2010/main" val="70936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EEE79F-307E-4452-B709-49CBFA85DB5A}"/>
              </a:ext>
            </a:extLst>
          </p:cNvPr>
          <p:cNvPicPr>
            <a:picLocks noGrp="1" noChangeAspect="1"/>
          </p:cNvPicPr>
          <p:nvPr>
            <p:ph idx="1"/>
          </p:nvPr>
        </p:nvPicPr>
        <p:blipFill>
          <a:blip r:embed="rId2"/>
          <a:stretch>
            <a:fillRect/>
          </a:stretch>
        </p:blipFill>
        <p:spPr>
          <a:xfrm>
            <a:off x="2340913" y="1831885"/>
            <a:ext cx="7039913" cy="4195763"/>
          </a:xfrm>
          <a:prstGeom prst="rect">
            <a:avLst/>
          </a:prstGeom>
        </p:spPr>
      </p:pic>
    </p:spTree>
    <p:extLst>
      <p:ext uri="{BB962C8B-B14F-4D97-AF65-F5344CB8AC3E}">
        <p14:creationId xmlns:p14="http://schemas.microsoft.com/office/powerpoint/2010/main" val="24612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FD453A-4C0F-4109-A8CA-905A1DAFAF15}"/>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latin typeface="Tahoma" panose="020B0604030504040204" pitchFamily="34" charset="0"/>
                <a:ea typeface="Tahoma" panose="020B0604030504040204" pitchFamily="34" charset="0"/>
                <a:cs typeface="Tahoma" panose="020B0604030504040204" pitchFamily="34" charset="0"/>
              </a:rPr>
              <a:t>Sản phẩm</a:t>
            </a:r>
          </a:p>
        </p:txBody>
      </p:sp>
      <p:pic>
        <p:nvPicPr>
          <p:cNvPr id="4" name="Content Placeholder 3" descr="Graphical user interface, website&#10;&#10;Description automatically generated">
            <a:extLst>
              <a:ext uri="{FF2B5EF4-FFF2-40B4-BE49-F238E27FC236}">
                <a16:creationId xmlns:a16="http://schemas.microsoft.com/office/drawing/2014/main" id="{C735A93C-4140-4C67-B356-07946F2BA3BD}"/>
              </a:ext>
            </a:extLst>
          </p:cNvPr>
          <p:cNvPicPr>
            <a:picLocks noGrp="1" noChangeAspect="1"/>
          </p:cNvPicPr>
          <p:nvPr>
            <p:ph idx="1"/>
          </p:nvPr>
        </p:nvPicPr>
        <p:blipFill>
          <a:blip r:embed="rId3"/>
          <a:stretch>
            <a:fillRect/>
          </a:stretch>
        </p:blipFill>
        <p:spPr bwMode="auto">
          <a:xfrm>
            <a:off x="5186557" y="1165827"/>
            <a:ext cx="6402214" cy="3601244"/>
          </a:xfrm>
          <a:prstGeom prst="rect">
            <a:avLst/>
          </a:prstGeom>
          <a:noFill/>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194627"/>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B2130"/>
      </a:dk2>
      <a:lt2>
        <a:srgbClr val="F1F3F0"/>
      </a:lt2>
      <a:accent1>
        <a:srgbClr val="B429E7"/>
      </a:accent1>
      <a:accent2>
        <a:srgbClr val="5A21D7"/>
      </a:accent2>
      <a:accent3>
        <a:srgbClr val="293CE7"/>
      </a:accent3>
      <a:accent4>
        <a:srgbClr val="177AD5"/>
      </a:accent4>
      <a:accent5>
        <a:srgbClr val="24BEC8"/>
      </a:accent5>
      <a:accent6>
        <a:srgbClr val="15C587"/>
      </a:accent6>
      <a:hlink>
        <a:srgbClr val="3B95B1"/>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61</TotalTime>
  <Words>643</Words>
  <Application>Microsoft Office PowerPoint</Application>
  <PresentationFormat>Widescreen</PresentationFormat>
  <Paragraphs>88</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Avenir Next LT Pro</vt:lpstr>
      <vt:lpstr>AvenirNext LT Pro Medium</vt:lpstr>
      <vt:lpstr>Calibri</vt:lpstr>
      <vt:lpstr>Symbol</vt:lpstr>
      <vt:lpstr>Tahoma</vt:lpstr>
      <vt:lpstr>Times New Roman</vt:lpstr>
      <vt:lpstr>BlockprintVTI</vt:lpstr>
      <vt:lpstr>Báo cáo đề tài hệ thống công nghệ Web – Nhóm 6</vt:lpstr>
      <vt:lpstr>Chương 1: Giới thiệu đề tài</vt:lpstr>
      <vt:lpstr>PowerPoint Presentation</vt:lpstr>
      <vt:lpstr>Cơ sở lý thuyết</vt:lpstr>
      <vt:lpstr>Chương 2: Phân tích ứng dụng</vt:lpstr>
      <vt:lpstr>Trang đăng ký</vt:lpstr>
      <vt:lpstr>PowerPoint Presentation</vt:lpstr>
      <vt:lpstr>PowerPoint Presentation</vt:lpstr>
      <vt:lpstr>Sản phẩm</vt:lpstr>
      <vt:lpstr>Trang đăng nhập</vt:lpstr>
      <vt:lpstr>Sản phẩm</vt:lpstr>
      <vt:lpstr>Trang chủ</vt:lpstr>
      <vt:lpstr>Trang chủ</vt:lpstr>
      <vt:lpstr>Trang chủ</vt:lpstr>
      <vt:lpstr>PowerPoint Presentation</vt:lpstr>
      <vt:lpstr>Trang chủ</vt:lpstr>
      <vt:lpstr>Sản phẩm</vt:lpstr>
      <vt:lpstr>Trang danh sách sản phẩm</vt:lpstr>
      <vt:lpstr>Danh sách sản phẩm</vt:lpstr>
      <vt:lpstr>Danh sách sản phẩm</vt:lpstr>
      <vt:lpstr>Danh sách sản phẩm</vt:lpstr>
      <vt:lpstr>Danh sách sản phẩm</vt:lpstr>
      <vt:lpstr>Sản phẩm</vt:lpstr>
      <vt:lpstr>Trang hỗ trợ</vt:lpstr>
      <vt:lpstr>Trang hỗ trợ</vt:lpstr>
      <vt:lpstr>Trang hỗ trợ</vt:lpstr>
      <vt:lpstr>Sản phẩm</vt:lpstr>
      <vt:lpstr>Trang blog</vt:lpstr>
      <vt:lpstr>Trang blog</vt:lpstr>
      <vt:lpstr>Trang blog</vt:lpstr>
      <vt:lpstr>Sản phẩm</vt:lpstr>
      <vt:lpstr>Trang giới thiệu nhóm</vt:lpstr>
      <vt:lpstr>Trang giới thiệu nhóm</vt:lpstr>
      <vt:lpstr>Trang giới thiệu nhóm</vt:lpstr>
      <vt:lpstr>Sản phẩm</vt:lpstr>
      <vt:lpstr>Chương 3: Kết Luận và hướng phát triển</vt:lpstr>
      <vt:lpstr>PowerPoint Presentation</vt:lpstr>
      <vt:lpstr>Chương 4: Tài liệu tham khảo</vt:lpstr>
      <vt:lpstr>Sách tham khảo</vt:lpstr>
      <vt:lpstr>Đề tài bọn em tới đây là hết. Cảm ơn thầy cô và các bạn đã quan tâm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6 - Hệ thống công nghệ Web</dc:title>
  <dc:creator>Du Thanh</dc:creator>
  <cp:lastModifiedBy>Du Thanh</cp:lastModifiedBy>
  <cp:revision>8</cp:revision>
  <dcterms:created xsi:type="dcterms:W3CDTF">2022-04-15T02:23:23Z</dcterms:created>
  <dcterms:modified xsi:type="dcterms:W3CDTF">2022-04-15T03:27:09Z</dcterms:modified>
</cp:coreProperties>
</file>